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15" r:id="rId14"/>
    <p:sldId id="316" r:id="rId15"/>
    <p:sldId id="317" r:id="rId16"/>
    <p:sldId id="269" r:id="rId17"/>
    <p:sldId id="270" r:id="rId18"/>
    <p:sldId id="271" r:id="rId19"/>
    <p:sldId id="272" r:id="rId20"/>
    <p:sldId id="273" r:id="rId21"/>
    <p:sldId id="274"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2" r:id="rId45"/>
    <p:sldId id="308" r:id="rId46"/>
    <p:sldId id="309" r:id="rId47"/>
    <p:sldId id="300" r:id="rId48"/>
    <p:sldId id="301" r:id="rId49"/>
    <p:sldId id="307" r:id="rId50"/>
    <p:sldId id="310" r:id="rId51"/>
    <p:sldId id="318" r:id="rId52"/>
    <p:sldId id="319" r:id="rId53"/>
    <p:sldId id="32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96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AB046B-D5E8-4ED8-A371-9EBBFF3CFB08}" type="datetimeFigureOut">
              <a:rPr lang="en-GB" smtClean="0"/>
              <a:t>05/09/2019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8572C7-651B-4B42-AEDC-7A52FE9E078B}" type="slidenum">
              <a:rPr lang="en-GB" smtClean="0"/>
              <a:t>‹#›</a:t>
            </a:fld>
            <a:endParaRPr lang="en-GB"/>
          </a:p>
        </p:txBody>
      </p:sp>
    </p:spTree>
    <p:extLst>
      <p:ext uri="{BB962C8B-B14F-4D97-AF65-F5344CB8AC3E}">
        <p14:creationId xmlns:p14="http://schemas.microsoft.com/office/powerpoint/2010/main" val="361887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FGM – There were</a:t>
            </a:r>
            <a:r>
              <a:rPr lang="en-GB" baseline="0" dirty="0"/>
              <a:t> 500 recorded cases in the southwest last year - Newquay. </a:t>
            </a:r>
            <a:endParaRPr lang="en-GB" dirty="0"/>
          </a:p>
        </p:txBody>
      </p:sp>
      <p:sp>
        <p:nvSpPr>
          <p:cNvPr id="4" name="Slide Number Placeholder 3"/>
          <p:cNvSpPr>
            <a:spLocks noGrp="1"/>
          </p:cNvSpPr>
          <p:nvPr>
            <p:ph type="sldNum" sz="quarter" idx="10"/>
          </p:nvPr>
        </p:nvSpPr>
        <p:spPr/>
        <p:txBody>
          <a:bodyPr/>
          <a:lstStyle/>
          <a:p>
            <a:fld id="{DA8572C7-651B-4B42-AEDC-7A52FE9E078B}" type="slidenum">
              <a:rPr lang="en-GB" smtClean="0"/>
              <a:t>27</a:t>
            </a:fld>
            <a:endParaRPr lang="en-GB"/>
          </a:p>
        </p:txBody>
      </p:sp>
    </p:spTree>
    <p:extLst>
      <p:ext uri="{BB962C8B-B14F-4D97-AF65-F5344CB8AC3E}">
        <p14:creationId xmlns:p14="http://schemas.microsoft.com/office/powerpoint/2010/main" val="4044793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Upskirting</a:t>
            </a:r>
            <a:r>
              <a:rPr lang="en-GB" dirty="0"/>
              <a:t> is new - </a:t>
            </a:r>
          </a:p>
        </p:txBody>
      </p:sp>
      <p:sp>
        <p:nvSpPr>
          <p:cNvPr id="4" name="Slide Number Placeholder 3"/>
          <p:cNvSpPr>
            <a:spLocks noGrp="1"/>
          </p:cNvSpPr>
          <p:nvPr>
            <p:ph type="sldNum" sz="quarter" idx="10"/>
          </p:nvPr>
        </p:nvSpPr>
        <p:spPr/>
        <p:txBody>
          <a:bodyPr/>
          <a:lstStyle/>
          <a:p>
            <a:fld id="{DA8572C7-651B-4B42-AEDC-7A52FE9E078B}" type="slidenum">
              <a:rPr lang="en-GB" smtClean="0"/>
              <a:t>31</a:t>
            </a:fld>
            <a:endParaRPr lang="en-GB"/>
          </a:p>
        </p:txBody>
      </p:sp>
    </p:spTree>
    <p:extLst>
      <p:ext uri="{BB962C8B-B14F-4D97-AF65-F5344CB8AC3E}">
        <p14:creationId xmlns:p14="http://schemas.microsoft.com/office/powerpoint/2010/main" val="185665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Law passed this year.</a:t>
            </a:r>
          </a:p>
        </p:txBody>
      </p:sp>
      <p:sp>
        <p:nvSpPr>
          <p:cNvPr id="4" name="Slide Number Placeholder 3"/>
          <p:cNvSpPr>
            <a:spLocks noGrp="1"/>
          </p:cNvSpPr>
          <p:nvPr>
            <p:ph type="sldNum" sz="quarter" idx="10"/>
          </p:nvPr>
        </p:nvSpPr>
        <p:spPr/>
        <p:txBody>
          <a:bodyPr/>
          <a:lstStyle/>
          <a:p>
            <a:fld id="{DA8572C7-651B-4B42-AEDC-7A52FE9E078B}" type="slidenum">
              <a:rPr lang="en-GB" smtClean="0"/>
              <a:t>36</a:t>
            </a:fld>
            <a:endParaRPr lang="en-GB"/>
          </a:p>
        </p:txBody>
      </p:sp>
    </p:spTree>
    <p:extLst>
      <p:ext uri="{BB962C8B-B14F-4D97-AF65-F5344CB8AC3E}">
        <p14:creationId xmlns:p14="http://schemas.microsoft.com/office/powerpoint/2010/main" val="226568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Keeping Children Safe in Education - </a:t>
            </a:r>
            <a:r>
              <a:rPr lang="en-GB" dirty="0" err="1"/>
              <a:t>KCSiE</a:t>
            </a:r>
            <a:endParaRPr lang="en-GB" dirty="0"/>
          </a:p>
        </p:txBody>
      </p:sp>
      <p:sp>
        <p:nvSpPr>
          <p:cNvPr id="4" name="Slide Number Placeholder 3"/>
          <p:cNvSpPr>
            <a:spLocks noGrp="1"/>
          </p:cNvSpPr>
          <p:nvPr>
            <p:ph type="sldNum" sz="quarter" idx="10"/>
          </p:nvPr>
        </p:nvSpPr>
        <p:spPr/>
        <p:txBody>
          <a:bodyPr/>
          <a:lstStyle/>
          <a:p>
            <a:fld id="{DA8572C7-651B-4B42-AEDC-7A52FE9E078B}" type="slidenum">
              <a:rPr lang="en-GB" smtClean="0"/>
              <a:t>37</a:t>
            </a:fld>
            <a:endParaRPr lang="en-GB"/>
          </a:p>
        </p:txBody>
      </p:sp>
    </p:spTree>
    <p:extLst>
      <p:ext uri="{BB962C8B-B14F-4D97-AF65-F5344CB8AC3E}">
        <p14:creationId xmlns:p14="http://schemas.microsoft.com/office/powerpoint/2010/main" val="115090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4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0587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849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0846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3600"/>
            </a:lvl1pPr>
            <a:lvl2pPr>
              <a:defRPr sz="3200"/>
            </a:lvl2pPr>
            <a:lvl3pPr>
              <a:defRPr sz="2800"/>
            </a:lvl3pPr>
            <a:lvl4pPr>
              <a:defRPr sz="24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28534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5507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28650" y="1825625"/>
            <a:ext cx="3886200" cy="4351338"/>
          </a:xfrm>
        </p:spPr>
        <p:txBody>
          <a:bodyPr/>
          <a:lstStyle>
            <a:lvl1pPr>
              <a:defRPr sz="3200"/>
            </a:lvl1pPr>
            <a:lvl2pPr>
              <a:defRPr sz="2800"/>
            </a:lvl2pPr>
            <a:lvl3pPr>
              <a:defRPr sz="2400"/>
            </a:lvl3pPr>
            <a:lvl4pPr>
              <a:defRPr sz="200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29150" y="1825625"/>
            <a:ext cx="3886200" cy="4351338"/>
          </a:xfrm>
        </p:spPr>
        <p:txBody>
          <a:bodyPr/>
          <a:lstStyle>
            <a:lvl1pPr>
              <a:defRPr sz="3200"/>
            </a:lvl1pPr>
            <a:lvl2pPr>
              <a:defRPr sz="2800"/>
            </a:lvl2pPr>
            <a:lvl3pPr>
              <a:defRPr sz="2400"/>
            </a:lvl3pPr>
            <a:lvl4pPr>
              <a:defRPr sz="200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5702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endParaRPr lang="en-GB"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lvl1pPr>
              <a:defRPr sz="3200"/>
            </a:lvl1pPr>
            <a:lvl2pPr>
              <a:defRPr sz="2800"/>
            </a:lvl2pPr>
            <a:lvl3pPr>
              <a:defRPr sz="2400"/>
            </a:lvl3pPr>
            <a:lvl4pPr>
              <a:defRPr sz="200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sz="3200"/>
            </a:lvl1pPr>
            <a:lvl2pPr>
              <a:defRPr sz="2800"/>
            </a:lvl2pPr>
            <a:lvl3pPr>
              <a:defRPr sz="2400"/>
            </a:lvl3pPr>
            <a:lvl4pPr>
              <a:defRPr sz="200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1972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9234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8802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0505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2426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EE804-4F18-4E64-89B1-E80723403974}" type="datetimeFigureOut">
              <a:rPr lang="en-GB" smtClean="0">
                <a:solidFill>
                  <a:prstClr val="black">
                    <a:tint val="75000"/>
                  </a:prstClr>
                </a:solidFill>
              </a:rPr>
              <a:pPr/>
              <a:t>05/09/2019</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522F5-AB73-45FF-839A-9875B2D71D65}" type="slidenum">
              <a:rPr lang="en-GB" smtClean="0">
                <a:solidFill>
                  <a:prstClr val="black">
                    <a:tint val="75000"/>
                  </a:prstClr>
                </a:solidFill>
              </a:rPr>
              <a:pPr/>
              <a:t>‹#›</a:t>
            </a:fld>
            <a:endParaRPr lang="en-GB">
              <a:solidFill>
                <a:prstClr val="black">
                  <a:tint val="75000"/>
                </a:prstClr>
              </a:solidFill>
            </a:endParaRPr>
          </a:p>
        </p:txBody>
      </p:sp>
      <p:pic>
        <p:nvPicPr>
          <p:cNvPr id="10" name="Picture 9"/>
          <p:cNvPicPr>
            <a:picLocks noChangeAspect="1"/>
          </p:cNvPicPr>
          <p:nvPr/>
        </p:nvPicPr>
        <p:blipFill rotWithShape="1">
          <a:blip r:embed="rId13" cstate="print">
            <a:extLst>
              <a:ext uri="{28A0092B-C50C-407E-A947-70E740481C1C}">
                <a14:useLocalDpi xmlns:a14="http://schemas.microsoft.com/office/drawing/2010/main" val="0"/>
              </a:ext>
            </a:extLst>
          </a:blip>
          <a:srcRect r="8942" b="15553"/>
          <a:stretch/>
        </p:blipFill>
        <p:spPr>
          <a:xfrm>
            <a:off x="7564655" y="4862287"/>
            <a:ext cx="1579345" cy="1995713"/>
          </a:xfrm>
          <a:prstGeom prst="rect">
            <a:avLst/>
          </a:prstGeom>
        </p:spPr>
      </p:pic>
    </p:spTree>
    <p:extLst>
      <p:ext uri="{BB962C8B-B14F-4D97-AF65-F5344CB8AC3E}">
        <p14:creationId xmlns:p14="http://schemas.microsoft.com/office/powerpoint/2010/main" val="606740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csc.caredirect@devon.gov.uk" TargetMode="External"/><Relationship Id="rId2" Type="http://schemas.openxmlformats.org/officeDocument/2006/relationships/hyperlink" Target="tel:03451551007"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tel:03451551074" TargetMode="External"/><Relationship Id="rId2" Type="http://schemas.openxmlformats.org/officeDocument/2006/relationships/hyperlink" Target="tel:999" TargetMode="External"/><Relationship Id="rId1" Type="http://schemas.openxmlformats.org/officeDocument/2006/relationships/slideLayout" Target="../slideLayouts/slideLayout2.xml"/><Relationship Id="rId6" Type="http://schemas.openxmlformats.org/officeDocument/2006/relationships/hyperlink" Target="http://www.ndada.co.uk/" TargetMode="External"/><Relationship Id="rId5" Type="http://schemas.openxmlformats.org/officeDocument/2006/relationships/hyperlink" Target="http://www.safe-services.org.uk/" TargetMode="External"/><Relationship Id="rId4" Type="http://schemas.openxmlformats.org/officeDocument/2006/relationships/hyperlink" Target="tel:08088029999"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devon.gov.uk/mash-enquiryform.doc" TargetMode="External"/><Relationship Id="rId2" Type="http://schemas.openxmlformats.org/officeDocument/2006/relationships/hyperlink" Target="mailto:mashsecure@devon.gcsx.gov.uk"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cornwall.gov.uk/health-and-social-care/adult-social-care/safeguarding-adults/information-for-professionals/" TargetMode="External"/><Relationship Id="rId7" Type="http://schemas.openxmlformats.org/officeDocument/2006/relationships/hyperlink" Target="https://www.safechildren-cios.co.uk/health-and-social-care/childrens-services/cornwall-and-isles-of-scilly-safeguarding-children-partnership/working-together/professional-allegations-lado/" TargetMode="External"/><Relationship Id="rId2" Type="http://schemas.openxmlformats.org/officeDocument/2006/relationships/hyperlink" Target="mailto:accessteam.referral@cornwall.gov.uk" TargetMode="External"/><Relationship Id="rId1" Type="http://schemas.openxmlformats.org/officeDocument/2006/relationships/slideLayout" Target="../slideLayouts/slideLayout2.xml"/><Relationship Id="rId6" Type="http://schemas.openxmlformats.org/officeDocument/2006/relationships/hyperlink" Target="mailto:lado@cornwall.gov.uk" TargetMode="External"/><Relationship Id="rId5" Type="http://schemas.openxmlformats.org/officeDocument/2006/relationships/hyperlink" Target="mailto:adultcare@cornwall.gov.uk" TargetMode="External"/><Relationship Id="rId4" Type="http://schemas.openxmlformats.org/officeDocument/2006/relationships/hyperlink" Target="mailto:safeguardingadultsboard@cornwall.gov.uk"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https://www.firstlight.org.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devon.gov.uk/mash-enquiryform.doc" TargetMode="External"/><Relationship Id="rId2" Type="http://schemas.openxmlformats.org/officeDocument/2006/relationships/hyperlink" Target="mailto:mashsecure@devon.gcsx.gov.uk"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safeguardingadultsboard@plymouth.gov.uk" TargetMode="External"/><Relationship Id="rId2" Type="http://schemas.openxmlformats.org/officeDocument/2006/relationships/hyperlink" Target="https://plymouth-self.achieveservice.com/en/AchieveForms/?form_uri=sandbox-publish://AF-Process-b3b0eb3b-1af1-4377-a93c-773ff89b613c/AF-Stage-a0e9337c-6354-4d5d-b288-de584b76bdd1/definition.json&amp;redirectlink=%2FService%2FServiceRating%3Fserviceid%3DAF-Process-b3b0eb3b-1af1-4377-a93c-773ff89b613c%26service%3DR4%26postRatingRedirectUrl%3D%2Fmodule%2Fservices&amp;cancelRedirectLink=%2F&amp;category=AF-Category-87cc459a-be4f-4eaf-99cb-796e4f80ae51" TargetMode="External"/><Relationship Id="rId1" Type="http://schemas.openxmlformats.org/officeDocument/2006/relationships/slideLayout" Target="../slideLayouts/slideLayout2.xml"/><Relationship Id="rId4" Type="http://schemas.openxmlformats.org/officeDocument/2006/relationships/hyperlink" Target="mailto:adultcare@cornwall.gov.uk"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www.womensaid.org.uk/" TargetMode="External"/><Relationship Id="rId2" Type="http://schemas.openxmlformats.org/officeDocument/2006/relationships/hyperlink" Target="https://www.sanctuary-supported-living.co.uk/pdas" TargetMode="External"/><Relationship Id="rId1" Type="http://schemas.openxmlformats.org/officeDocument/2006/relationships/slideLayout" Target="../slideLayouts/slideLayout2.xml"/><Relationship Id="rId6" Type="http://schemas.openxmlformats.org/officeDocument/2006/relationships/hyperlink" Target="http://www.respectphoneline.org.uk/" TargetMode="External"/><Relationship Id="rId5" Type="http://schemas.openxmlformats.org/officeDocument/2006/relationships/hyperlink" Target="http://www.victimsupport.org.uk/" TargetMode="External"/><Relationship Id="rId4" Type="http://schemas.openxmlformats.org/officeDocument/2006/relationships/hyperlink" Target="http://www.mensadviceline.org.uk/"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plymouthscb.co.uk/making-a-referral/" TargetMode="External"/><Relationship Id="rId2" Type="http://schemas.openxmlformats.org/officeDocument/2006/relationships/hyperlink" Target="mailto:mashsecure@plymouth.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acky.olver@learninginstitute.co.uk" TargetMode="External"/><Relationship Id="rId2" Type="http://schemas.openxmlformats.org/officeDocument/2006/relationships/hyperlink" Target="mailto:joy.mounter@learninginstitute.co.uk" TargetMode="External"/><Relationship Id="rId1" Type="http://schemas.openxmlformats.org/officeDocument/2006/relationships/slideLayout" Target="../slideLayouts/slideLayout2.xml"/><Relationship Id="rId4" Type="http://schemas.openxmlformats.org/officeDocument/2006/relationships/hyperlink" Target="mailto:mroberts@college.callingtoncc.n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97762"/>
            <a:ext cx="6858000" cy="3359430"/>
          </a:xfrm>
        </p:spPr>
        <p:txBody>
          <a:bodyPr>
            <a:normAutofit/>
          </a:bodyPr>
          <a:lstStyle/>
          <a:p>
            <a:r>
              <a:rPr lang="en-GB" sz="4400" dirty="0"/>
              <a:t>Keeping Children and Vulnerable Adults Safe in Education 2019 Quiz</a:t>
            </a:r>
            <a:br>
              <a:rPr lang="en-GB" sz="4400" dirty="0"/>
            </a:br>
            <a:br>
              <a:rPr lang="en-GB" sz="4400" dirty="0"/>
            </a:br>
            <a:r>
              <a:rPr lang="en-GB" sz="4400" dirty="0"/>
              <a:t>ARENA September 2019</a:t>
            </a:r>
          </a:p>
        </p:txBody>
      </p:sp>
      <p:sp>
        <p:nvSpPr>
          <p:cNvPr id="3" name="Subtitle 2"/>
          <p:cNvSpPr>
            <a:spLocks noGrp="1"/>
          </p:cNvSpPr>
          <p:nvPr>
            <p:ph type="subTitle" idx="1"/>
          </p:nvPr>
        </p:nvSpPr>
        <p:spPr>
          <a:xfrm>
            <a:off x="1143000" y="4371327"/>
            <a:ext cx="6858000" cy="940465"/>
          </a:xfrm>
        </p:spPr>
        <p:txBody>
          <a:bodyPr>
            <a:normAutofit/>
          </a:bodyPr>
          <a:lstStyle/>
          <a:p>
            <a:endParaRPr lang="en-GB" dirty="0"/>
          </a:p>
          <a:p>
            <a:endParaRPr lang="en-GB" sz="5800" dirty="0"/>
          </a:p>
        </p:txBody>
      </p:sp>
      <p:grpSp>
        <p:nvGrpSpPr>
          <p:cNvPr id="12" name="Group 11"/>
          <p:cNvGrpSpPr/>
          <p:nvPr/>
        </p:nvGrpSpPr>
        <p:grpSpPr>
          <a:xfrm>
            <a:off x="1950474" y="369478"/>
            <a:ext cx="5243052" cy="1798331"/>
            <a:chOff x="2593258" y="293528"/>
            <a:chExt cx="6990736" cy="1798331"/>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258" y="293528"/>
              <a:ext cx="1430480" cy="1505775"/>
            </a:xfrm>
            <a:prstGeom prst="rect">
              <a:avLst/>
            </a:prstGeom>
          </p:spPr>
        </p:pic>
        <p:sp>
          <p:nvSpPr>
            <p:cNvPr id="9" name="TextBox 8"/>
            <p:cNvSpPr txBox="1"/>
            <p:nvPr/>
          </p:nvSpPr>
          <p:spPr>
            <a:xfrm>
              <a:off x="4173793" y="768420"/>
              <a:ext cx="5410201" cy="1323439"/>
            </a:xfrm>
            <a:prstGeom prst="rect">
              <a:avLst/>
            </a:prstGeom>
            <a:noFill/>
          </p:spPr>
          <p:txBody>
            <a:bodyPr wrap="square" rtlCol="0">
              <a:spAutoFit/>
            </a:bodyPr>
            <a:lstStyle/>
            <a:p>
              <a:r>
                <a:rPr lang="en-GB" sz="4000" b="1" dirty="0">
                  <a:solidFill>
                    <a:prstClr val="white"/>
                  </a:solidFill>
                  <a:latin typeface="Museo 100" panose="02000000000000000000" pitchFamily="50" charset="0"/>
                </a:rPr>
                <a:t>T</a:t>
              </a:r>
              <a:r>
                <a:rPr lang="en-GB" sz="4000" dirty="0">
                  <a:solidFill>
                    <a:prstClr val="white"/>
                  </a:solidFill>
                  <a:latin typeface="Museo 100" panose="02000000000000000000" pitchFamily="50" charset="0"/>
                </a:rPr>
                <a:t>he </a:t>
              </a:r>
              <a:r>
                <a:rPr lang="en-GB" sz="4000" b="1" dirty="0">
                  <a:solidFill>
                    <a:prstClr val="white"/>
                  </a:solidFill>
                  <a:latin typeface="Museo 100" panose="02000000000000000000" pitchFamily="50" charset="0"/>
                </a:rPr>
                <a:t>L</a:t>
              </a:r>
              <a:r>
                <a:rPr lang="en-GB" sz="4000" dirty="0">
                  <a:solidFill>
                    <a:prstClr val="white"/>
                  </a:solidFill>
                  <a:latin typeface="Museo 100" panose="02000000000000000000" pitchFamily="50" charset="0"/>
                </a:rPr>
                <a:t>earning </a:t>
              </a:r>
              <a:r>
                <a:rPr lang="en-GB" sz="4000" b="1" dirty="0">
                  <a:solidFill>
                    <a:prstClr val="white"/>
                  </a:solidFill>
                  <a:latin typeface="Museo 100" panose="02000000000000000000" pitchFamily="50" charset="0"/>
                </a:rPr>
                <a:t>I</a:t>
              </a:r>
              <a:r>
                <a:rPr lang="en-GB" sz="4000" dirty="0">
                  <a:solidFill>
                    <a:prstClr val="white"/>
                  </a:solidFill>
                  <a:latin typeface="Museo 100" panose="02000000000000000000" pitchFamily="50" charset="0"/>
                </a:rPr>
                <a:t>nstitute</a:t>
              </a:r>
            </a:p>
          </p:txBody>
        </p:sp>
      </p:gr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841" y="5653912"/>
            <a:ext cx="1928356" cy="1204091"/>
          </a:xfrm>
          <a:prstGeom prst="rect">
            <a:avLst/>
          </a:prstGeom>
        </p:spPr>
      </p:pic>
    </p:spTree>
    <p:extLst>
      <p:ext uri="{BB962C8B-B14F-4D97-AF65-F5344CB8AC3E}">
        <p14:creationId xmlns:p14="http://schemas.microsoft.com/office/powerpoint/2010/main" val="2940390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4</a:t>
            </a:r>
          </a:p>
        </p:txBody>
      </p:sp>
      <p:sp>
        <p:nvSpPr>
          <p:cNvPr id="3" name="Content Placeholder 2"/>
          <p:cNvSpPr>
            <a:spLocks noGrp="1"/>
          </p:cNvSpPr>
          <p:nvPr>
            <p:ph idx="1"/>
          </p:nvPr>
        </p:nvSpPr>
        <p:spPr/>
        <p:txBody>
          <a:bodyPr>
            <a:normAutofit lnSpcReduction="10000"/>
          </a:bodyPr>
          <a:lstStyle/>
          <a:p>
            <a:pPr marL="0" lvl="0" indent="0">
              <a:lnSpc>
                <a:spcPct val="100000"/>
              </a:lnSpc>
              <a:spcBef>
                <a:spcPts val="0"/>
              </a:spcBef>
              <a:buNone/>
            </a:pPr>
            <a:r>
              <a:rPr lang="en-GB" altLang="en-US" sz="2800" dirty="0">
                <a:solidFill>
                  <a:prstClr val="black"/>
                </a:solidFill>
                <a:latin typeface="Arial" panose="020B0604020202020204" pitchFamily="34" charset="0"/>
                <a:cs typeface="Arial" panose="020B0604020202020204" pitchFamily="34" charset="0"/>
              </a:rPr>
              <a:t>Concern about staff, parent, volunteer in a school you are working with:</a:t>
            </a:r>
          </a:p>
          <a:p>
            <a:pPr lvl="0">
              <a:lnSpc>
                <a:spcPct val="100000"/>
              </a:lnSpc>
              <a:spcBef>
                <a:spcPts val="0"/>
              </a:spcBef>
              <a:buFontTx/>
              <a:buChar char="-"/>
            </a:pPr>
            <a:r>
              <a:rPr lang="en-GB" altLang="en-US" sz="2800" dirty="0">
                <a:solidFill>
                  <a:prstClr val="black"/>
                </a:solidFill>
                <a:latin typeface="Arial" panose="020B0604020202020204" pitchFamily="34" charset="0"/>
                <a:cs typeface="Arial" panose="020B0604020202020204" pitchFamily="34" charset="0"/>
              </a:rPr>
              <a:t>Speak to the Head teacher or person in charge</a:t>
            </a:r>
          </a:p>
          <a:p>
            <a:pPr lvl="0">
              <a:lnSpc>
                <a:spcPct val="100000"/>
              </a:lnSpc>
              <a:spcBef>
                <a:spcPts val="0"/>
              </a:spcBef>
              <a:buFontTx/>
              <a:buChar char="-"/>
            </a:pPr>
            <a:r>
              <a:rPr lang="en-GB" altLang="en-US" sz="2800" dirty="0">
                <a:solidFill>
                  <a:prstClr val="black"/>
                </a:solidFill>
                <a:latin typeface="Arial" panose="020B0604020202020204" pitchFamily="34" charset="0"/>
                <a:cs typeface="Arial" panose="020B0604020202020204" pitchFamily="34" charset="0"/>
              </a:rPr>
              <a:t>Report concern on the specified form to Michelle Roberts (ARENA)</a:t>
            </a:r>
          </a:p>
          <a:p>
            <a:pPr lvl="0">
              <a:lnSpc>
                <a:spcPct val="100000"/>
              </a:lnSpc>
              <a:spcBef>
                <a:spcPts val="0"/>
              </a:spcBef>
              <a:buFontTx/>
              <a:buChar char="-"/>
            </a:pPr>
            <a:endParaRPr lang="en-GB" altLang="en-US" sz="2800"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pPr>
            <a:r>
              <a:rPr lang="en-GB" altLang="en-US" sz="2800" dirty="0">
                <a:solidFill>
                  <a:prstClr val="black"/>
                </a:solidFill>
                <a:latin typeface="Arial" panose="020B0604020202020204" pitchFamily="34" charset="0"/>
                <a:cs typeface="Arial" panose="020B0604020202020204" pitchFamily="34" charset="0"/>
              </a:rPr>
              <a:t>Concern with ARENA member of staff:</a:t>
            </a:r>
          </a:p>
          <a:p>
            <a:pPr lvl="0">
              <a:lnSpc>
                <a:spcPct val="100000"/>
              </a:lnSpc>
              <a:spcBef>
                <a:spcPts val="0"/>
              </a:spcBef>
              <a:buFontTx/>
              <a:buChar char="-"/>
            </a:pPr>
            <a:r>
              <a:rPr lang="en-GB" altLang="en-US" sz="2800" dirty="0">
                <a:solidFill>
                  <a:prstClr val="black"/>
                </a:solidFill>
                <a:latin typeface="Arial" panose="020B0604020202020204" pitchFamily="34" charset="0"/>
                <a:cs typeface="Arial" panose="020B0604020202020204" pitchFamily="34" charset="0"/>
              </a:rPr>
              <a:t>Speak to Michelle Roberts and complete form</a:t>
            </a:r>
          </a:p>
          <a:p>
            <a:pPr lvl="0">
              <a:lnSpc>
                <a:spcPct val="100000"/>
              </a:lnSpc>
              <a:spcBef>
                <a:spcPts val="0"/>
              </a:spcBef>
              <a:buFontTx/>
              <a:buChar char="-"/>
            </a:pPr>
            <a:r>
              <a:rPr lang="en-GB" altLang="en-US" sz="2800" dirty="0">
                <a:solidFill>
                  <a:prstClr val="black"/>
                </a:solidFill>
                <a:latin typeface="Arial" panose="020B0604020202020204" pitchFamily="34" charset="0"/>
                <a:cs typeface="Arial" panose="020B0604020202020204" pitchFamily="34" charset="0"/>
              </a:rPr>
              <a:t>Concern about Michelle, speak to Anne Petherick Davies at TLI, 01579 386123, anne@learninginstitute.co.uk</a:t>
            </a:r>
          </a:p>
        </p:txBody>
      </p:sp>
    </p:spTree>
    <p:extLst>
      <p:ext uri="{BB962C8B-B14F-4D97-AF65-F5344CB8AC3E}">
        <p14:creationId xmlns:p14="http://schemas.microsoft.com/office/powerpoint/2010/main" val="754691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5</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latin typeface="Arial" panose="020B0604020202020204" pitchFamily="34" charset="0"/>
                <a:cs typeface="Arial" panose="020B0604020202020204" pitchFamily="34" charset="0"/>
              </a:rPr>
              <a:t>What should you do if a child or vulnerable adult tells you s/he is being abused or neglected? </a:t>
            </a:r>
            <a:endParaRPr lang="en-GB" sz="44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697922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5</a:t>
            </a:r>
          </a:p>
        </p:txBody>
      </p:sp>
      <p:sp>
        <p:nvSpPr>
          <p:cNvPr id="3" name="Content Placeholder 2"/>
          <p:cNvSpPr>
            <a:spLocks noGrp="1"/>
          </p:cNvSpPr>
          <p:nvPr>
            <p:ph idx="1"/>
          </p:nvPr>
        </p:nvSpPr>
        <p:spPr/>
        <p:txBody>
          <a:bodyPr>
            <a:normAutofit fontScale="77500" lnSpcReduction="20000"/>
          </a:bodyPr>
          <a:lstStyle/>
          <a:p>
            <a:pPr>
              <a:defRPr/>
            </a:pPr>
            <a:r>
              <a:rPr lang="en-GB" b="1" dirty="0">
                <a:latin typeface="Arial" panose="020B0604020202020204" pitchFamily="34" charset="0"/>
                <a:cs typeface="Arial" panose="020B0604020202020204" pitchFamily="34" charset="0"/>
              </a:rPr>
              <a:t>All </a:t>
            </a:r>
            <a:r>
              <a:rPr lang="en-GB" dirty="0">
                <a:latin typeface="Arial" panose="020B0604020202020204" pitchFamily="34" charset="0"/>
                <a:cs typeface="Arial" panose="020B0604020202020204" pitchFamily="34" charset="0"/>
              </a:rPr>
              <a:t>staff should know what to do if a child/ vulnerable adult tells them he/she is being abused or neglected. </a:t>
            </a:r>
          </a:p>
          <a:p>
            <a:pPr>
              <a:defRPr/>
            </a:pPr>
            <a:r>
              <a:rPr lang="en-GB" dirty="0">
                <a:latin typeface="Arial" panose="020B0604020202020204" pitchFamily="34" charset="0"/>
                <a:cs typeface="Arial" panose="020B0604020202020204" pitchFamily="34" charset="0"/>
              </a:rPr>
              <a:t>Staff should know how to manage the requirement to maintain an appropriate level of confidentiality whilst at the same time liaising with relevant professionals such as the Designated Safeguarding Lead, children’s social care and Adult Social Care. </a:t>
            </a:r>
          </a:p>
          <a:p>
            <a:pPr>
              <a:defRPr/>
            </a:pPr>
            <a:r>
              <a:rPr lang="en-GB" dirty="0">
                <a:latin typeface="Arial" panose="020B0604020202020204" pitchFamily="34" charset="0"/>
                <a:cs typeface="Arial" panose="020B0604020202020204" pitchFamily="34" charset="0"/>
              </a:rPr>
              <a:t>Staff should never promise that they will not tell anyone about an allegation, as this may ultimately not be in the best interests of the child or vulnerable adult. </a:t>
            </a:r>
          </a:p>
          <a:p>
            <a:endParaRPr lang="en-GB" dirty="0"/>
          </a:p>
        </p:txBody>
      </p:sp>
    </p:spTree>
    <p:extLst>
      <p:ext uri="{BB962C8B-B14F-4D97-AF65-F5344CB8AC3E}">
        <p14:creationId xmlns:p14="http://schemas.microsoft.com/office/powerpoint/2010/main" val="1054673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ARENA Staff:</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Child:</a:t>
            </a:r>
          </a:p>
          <a:p>
            <a:r>
              <a:rPr lang="en-GB" dirty="0"/>
              <a:t>Speak to the DSL in the school or setting you are working with. Complete an accurate record on the </a:t>
            </a:r>
            <a:r>
              <a:rPr lang="en-GB" dirty="0" err="1"/>
              <a:t>proforma</a:t>
            </a:r>
            <a:r>
              <a:rPr lang="en-GB" dirty="0"/>
              <a:t> they provide. </a:t>
            </a:r>
          </a:p>
          <a:p>
            <a:r>
              <a:rPr lang="en-GB" dirty="0"/>
              <a:t>ASAP complete the ARENA concern form and send to Michelle Roberts. As soon as you have accurately recorded your concern speak to Michelle.  </a:t>
            </a:r>
          </a:p>
        </p:txBody>
      </p:sp>
    </p:spTree>
    <p:extLst>
      <p:ext uri="{BB962C8B-B14F-4D97-AF65-F5344CB8AC3E}">
        <p14:creationId xmlns:p14="http://schemas.microsoft.com/office/powerpoint/2010/main" val="2176107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ARENA Staff:</a:t>
            </a:r>
          </a:p>
        </p:txBody>
      </p:sp>
      <p:sp>
        <p:nvSpPr>
          <p:cNvPr id="3" name="Content Placeholder 2"/>
          <p:cNvSpPr>
            <a:spLocks noGrp="1"/>
          </p:cNvSpPr>
          <p:nvPr>
            <p:ph idx="1"/>
          </p:nvPr>
        </p:nvSpPr>
        <p:spPr/>
        <p:txBody>
          <a:bodyPr>
            <a:normAutofit fontScale="92500"/>
          </a:bodyPr>
          <a:lstStyle/>
          <a:p>
            <a:pPr marL="0" indent="0">
              <a:buNone/>
            </a:pPr>
            <a:r>
              <a:rPr lang="en-GB" dirty="0"/>
              <a:t>Adult:</a:t>
            </a:r>
          </a:p>
          <a:p>
            <a:r>
              <a:rPr lang="en-GB" dirty="0"/>
              <a:t>Speak to the DSL in the setting you are working with. Complete an accurate record on the </a:t>
            </a:r>
            <a:r>
              <a:rPr lang="en-GB" dirty="0" err="1"/>
              <a:t>proforma</a:t>
            </a:r>
            <a:r>
              <a:rPr lang="en-GB" dirty="0"/>
              <a:t> they provide.</a:t>
            </a:r>
          </a:p>
          <a:p>
            <a:r>
              <a:rPr lang="en-GB" dirty="0"/>
              <a:t>ASAP complete the ARENA concern form and send to Michelle Roberts. As soon as you have accurately recorded your concern speak to Michelle.  </a:t>
            </a:r>
          </a:p>
          <a:p>
            <a:pPr marL="0" indent="0">
              <a:buNone/>
            </a:pPr>
            <a:endParaRPr lang="en-GB" dirty="0"/>
          </a:p>
          <a:p>
            <a:endParaRPr lang="en-GB" dirty="0"/>
          </a:p>
        </p:txBody>
      </p:sp>
    </p:spTree>
    <p:extLst>
      <p:ext uri="{BB962C8B-B14F-4D97-AF65-F5344CB8AC3E}">
        <p14:creationId xmlns:p14="http://schemas.microsoft.com/office/powerpoint/2010/main" val="2430700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ARENA Staff:</a:t>
            </a:r>
          </a:p>
        </p:txBody>
      </p:sp>
      <p:sp>
        <p:nvSpPr>
          <p:cNvPr id="3" name="Content Placeholder 2"/>
          <p:cNvSpPr>
            <a:spLocks noGrp="1"/>
          </p:cNvSpPr>
          <p:nvPr>
            <p:ph idx="1"/>
          </p:nvPr>
        </p:nvSpPr>
        <p:spPr/>
        <p:txBody>
          <a:bodyPr>
            <a:normAutofit/>
          </a:bodyPr>
          <a:lstStyle/>
          <a:p>
            <a:pPr marL="0" indent="0">
              <a:buNone/>
            </a:pPr>
            <a:r>
              <a:rPr lang="en-GB" dirty="0"/>
              <a:t>Third Party:</a:t>
            </a:r>
          </a:p>
          <a:p>
            <a:pPr marL="0" indent="0">
              <a:buNone/>
            </a:pPr>
            <a:r>
              <a:rPr lang="en-GB" dirty="0"/>
              <a:t>For example an adult you are working with states abuse of their child, not in the school you are working with.</a:t>
            </a:r>
          </a:p>
          <a:p>
            <a:r>
              <a:rPr lang="en-GB" dirty="0"/>
              <a:t>Accurately complete the concern form available from ARENA’s website and send to MR. Telephone MR as soon as possible.  </a:t>
            </a:r>
          </a:p>
        </p:txBody>
      </p:sp>
    </p:spTree>
    <p:extLst>
      <p:ext uri="{BB962C8B-B14F-4D97-AF65-F5344CB8AC3E}">
        <p14:creationId xmlns:p14="http://schemas.microsoft.com/office/powerpoint/2010/main" val="218457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6</a:t>
            </a:r>
          </a:p>
        </p:txBody>
      </p:sp>
      <p:sp>
        <p:nvSpPr>
          <p:cNvPr id="3" name="Content Placeholder 2"/>
          <p:cNvSpPr>
            <a:spLocks noGrp="1"/>
          </p:cNvSpPr>
          <p:nvPr>
            <p:ph idx="1"/>
          </p:nvPr>
        </p:nvSpPr>
        <p:spPr/>
        <p:txBody>
          <a:bodyPr/>
          <a:lstStyle/>
          <a:p>
            <a:endParaRPr lang="en-GB" dirty="0"/>
          </a:p>
          <a:p>
            <a:pPr marL="0" lvl="0" indent="0">
              <a:lnSpc>
                <a:spcPct val="100000"/>
              </a:lnSpc>
              <a:spcBef>
                <a:spcPts val="0"/>
              </a:spcBef>
              <a:buNone/>
              <a:defRPr/>
            </a:pPr>
            <a:r>
              <a:rPr lang="en-GB" sz="4100" dirty="0">
                <a:solidFill>
                  <a:prstClr val="black"/>
                </a:solidFill>
                <a:latin typeface="Arial" panose="020B0604020202020204" pitchFamily="34" charset="0"/>
                <a:cs typeface="Arial" panose="020B0604020202020204" pitchFamily="34" charset="0"/>
              </a:rPr>
              <a:t>Should you record your concern about a child/ vulnerable adult in writing?</a:t>
            </a:r>
          </a:p>
          <a:p>
            <a:pPr marL="82550" lvl="0" indent="0">
              <a:lnSpc>
                <a:spcPct val="100000"/>
              </a:lnSpc>
              <a:spcBef>
                <a:spcPts val="0"/>
              </a:spcBef>
              <a:buNone/>
              <a:defRPr/>
            </a:pPr>
            <a:endParaRPr lang="en-GB" sz="4100"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defRPr/>
            </a:pPr>
            <a:r>
              <a:rPr lang="en-GB" sz="4100" dirty="0">
                <a:solidFill>
                  <a:prstClr val="black"/>
                </a:solidFill>
                <a:latin typeface="Arial" panose="020B0604020202020204" pitchFamily="34" charset="0"/>
                <a:cs typeface="Arial" panose="020B0604020202020204" pitchFamily="34" charset="0"/>
              </a:rPr>
              <a:t>Is there a form that you should use and, if so, where is it kept?</a:t>
            </a:r>
            <a:endParaRPr lang="en-GB" sz="4700" dirty="0">
              <a:solidFill>
                <a:prstClr val="black"/>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709588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6</a:t>
            </a:r>
          </a:p>
        </p:txBody>
      </p:sp>
      <p:sp>
        <p:nvSpPr>
          <p:cNvPr id="3" name="Content Placeholder 2"/>
          <p:cNvSpPr>
            <a:spLocks noGrp="1"/>
          </p:cNvSpPr>
          <p:nvPr>
            <p:ph idx="1"/>
          </p:nvPr>
        </p:nvSpPr>
        <p:spPr/>
        <p:txBody>
          <a:bodyPr>
            <a:normAutofit fontScale="92500" lnSpcReduction="10000"/>
          </a:bodyPr>
          <a:lstStyle/>
          <a:p>
            <a:r>
              <a:rPr lang="en-GB" dirty="0">
                <a:latin typeface="Arial" panose="020B0604020202020204" pitchFamily="34" charset="0"/>
                <a:cs typeface="Arial" panose="020B0604020202020204" pitchFamily="34" charset="0"/>
              </a:rPr>
              <a:t>All concerns, discussions and decisions made and the reasons for those decisions should be recorded in writing on the designated form. If in doubt about recording requirements, staff should discuss with the Designated Safeguarding Lead or Designated Safeguarding Officers.</a:t>
            </a:r>
          </a:p>
          <a:p>
            <a:r>
              <a:rPr lang="en-GB" dirty="0">
                <a:latin typeface="Arial" panose="020B0604020202020204" pitchFamily="34" charset="0"/>
                <a:cs typeface="Arial" panose="020B0604020202020204" pitchFamily="34" charset="0"/>
              </a:rPr>
              <a:t>Form can be downloaded from the ARENA website or by email from MR. </a:t>
            </a:r>
          </a:p>
          <a:p>
            <a:endParaRPr lang="en-GB" dirty="0"/>
          </a:p>
        </p:txBody>
      </p:sp>
    </p:spTree>
    <p:extLst>
      <p:ext uri="{BB962C8B-B14F-4D97-AF65-F5344CB8AC3E}">
        <p14:creationId xmlns:p14="http://schemas.microsoft.com/office/powerpoint/2010/main" val="3546059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7</a:t>
            </a:r>
          </a:p>
        </p:txBody>
      </p:sp>
      <p:sp>
        <p:nvSpPr>
          <p:cNvPr id="3" name="Content Placeholder 2"/>
          <p:cNvSpPr>
            <a:spLocks noGrp="1"/>
          </p:cNvSpPr>
          <p:nvPr>
            <p:ph idx="1"/>
          </p:nvPr>
        </p:nvSpPr>
        <p:spPr/>
        <p:txBody>
          <a:bodyPr/>
          <a:lstStyle/>
          <a:p>
            <a:endParaRPr lang="en-GB" dirty="0"/>
          </a:p>
          <a:p>
            <a:pPr marL="0" indent="0">
              <a:buNone/>
            </a:pPr>
            <a:r>
              <a:rPr lang="en-GB" dirty="0">
                <a:latin typeface="Arial" panose="020B0604020202020204" pitchFamily="34" charset="0"/>
                <a:cs typeface="Arial" panose="020B0604020202020204" pitchFamily="34" charset="0"/>
              </a:rPr>
              <a:t>What are the key policies and   systems that support safeguarding at TLI (South-west) and ARENA?</a:t>
            </a:r>
            <a:endParaRPr lang="en-GB" sz="44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158763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7</a:t>
            </a:r>
          </a:p>
        </p:txBody>
      </p:sp>
      <p:sp>
        <p:nvSpPr>
          <p:cNvPr id="3" name="Content Placeholder 2"/>
          <p:cNvSpPr>
            <a:spLocks noGrp="1"/>
          </p:cNvSpPr>
          <p:nvPr>
            <p:ph idx="1"/>
          </p:nvPr>
        </p:nvSpPr>
        <p:spPr/>
        <p:txBody>
          <a:bodyPr>
            <a:normAutofit fontScale="77500" lnSpcReduction="20000"/>
          </a:bodyPr>
          <a:lstStyle/>
          <a:p>
            <a:pPr>
              <a:defRPr/>
            </a:pPr>
            <a:r>
              <a:rPr lang="en-GB" dirty="0">
                <a:latin typeface="Arial" panose="020B0604020202020204" pitchFamily="34" charset="0"/>
                <a:cs typeface="Arial" panose="020B0604020202020204" pitchFamily="34" charset="0"/>
              </a:rPr>
              <a:t>The child protection policy</a:t>
            </a:r>
          </a:p>
          <a:p>
            <a:pPr>
              <a:defRPr/>
            </a:pPr>
            <a:r>
              <a:rPr lang="en-GB" dirty="0">
                <a:latin typeface="Arial" panose="020B0604020202020204" pitchFamily="34" charset="0"/>
                <a:cs typeface="Arial" panose="020B0604020202020204" pitchFamily="34" charset="0"/>
              </a:rPr>
              <a:t>The staff code of conduct</a:t>
            </a:r>
          </a:p>
          <a:p>
            <a:pPr>
              <a:defRPr/>
            </a:pPr>
            <a:r>
              <a:rPr lang="en-GB" dirty="0">
                <a:latin typeface="Arial" panose="020B0604020202020204" pitchFamily="34" charset="0"/>
                <a:cs typeface="Arial" panose="020B0604020202020204" pitchFamily="34" charset="0"/>
              </a:rPr>
              <a:t>Keeping Children Safe in Education 2019</a:t>
            </a:r>
          </a:p>
          <a:p>
            <a:pPr>
              <a:defRPr/>
            </a:pPr>
            <a:r>
              <a:rPr lang="en-GB" dirty="0">
                <a:latin typeface="Arial" panose="020B0604020202020204" pitchFamily="34" charset="0"/>
                <a:cs typeface="Arial" panose="020B0604020202020204" pitchFamily="34" charset="0"/>
              </a:rPr>
              <a:t>The role of the Designated Safeguarding Lead (Annex B)</a:t>
            </a:r>
          </a:p>
          <a:p>
            <a:pPr>
              <a:defRPr/>
            </a:pPr>
            <a:r>
              <a:rPr lang="en-GB" dirty="0">
                <a:latin typeface="Arial" panose="020B0604020202020204" pitchFamily="34" charset="0"/>
                <a:cs typeface="Arial" panose="020B0604020202020204" pitchFamily="34" charset="0"/>
              </a:rPr>
              <a:t>Whistle Blowing Policy</a:t>
            </a:r>
          </a:p>
          <a:p>
            <a:pPr marL="0" indent="0">
              <a:buNone/>
              <a:defRPr/>
            </a:pPr>
            <a:r>
              <a:rPr lang="en-GB" dirty="0">
                <a:latin typeface="Arial" panose="020B0604020202020204" pitchFamily="34" charset="0"/>
                <a:cs typeface="Arial" panose="020B0604020202020204" pitchFamily="34" charset="0"/>
              </a:rPr>
              <a:t> </a:t>
            </a:r>
          </a:p>
          <a:p>
            <a:pPr marL="82550" indent="0">
              <a:buNone/>
              <a:defRPr/>
            </a:pPr>
            <a:endParaRPr lang="en-GB" i="1" dirty="0">
              <a:latin typeface="Arial" panose="020B0604020202020204" pitchFamily="34" charset="0"/>
              <a:cs typeface="Arial" panose="020B0604020202020204" pitchFamily="34" charset="0"/>
            </a:endParaRPr>
          </a:p>
          <a:p>
            <a:pPr marL="82550" indent="0">
              <a:buNone/>
              <a:defRPr/>
            </a:pPr>
            <a:r>
              <a:rPr lang="en-GB" i="1" dirty="0">
                <a:latin typeface="Arial" panose="020B0604020202020204" pitchFamily="34" charset="0"/>
                <a:cs typeface="Arial" panose="020B0604020202020204" pitchFamily="34" charset="0"/>
              </a:rPr>
              <a:t>Copies of policies and a copy of Part 1 and Annex A (</a:t>
            </a:r>
            <a:r>
              <a:rPr lang="en-GB" i="1" dirty="0" err="1">
                <a:latin typeface="Arial" panose="020B0604020202020204" pitchFamily="34" charset="0"/>
                <a:cs typeface="Arial" panose="020B0604020202020204" pitchFamily="34" charset="0"/>
              </a:rPr>
              <a:t>KCSiE</a:t>
            </a:r>
            <a:r>
              <a:rPr lang="en-GB" i="1" dirty="0">
                <a:latin typeface="Arial" panose="020B0604020202020204" pitchFamily="34" charset="0"/>
                <a:cs typeface="Arial" panose="020B0604020202020204" pitchFamily="34" charset="0"/>
              </a:rPr>
              <a:t> 2019) are all available on ARENA’s website</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2873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r>
              <a:rPr lang="en-GB" dirty="0"/>
              <a:t>Question 1</a:t>
            </a:r>
            <a:br>
              <a:rPr lang="en-GB" dirty="0"/>
            </a:br>
            <a:r>
              <a:rPr lang="en-GB" dirty="0"/>
              <a:t>       </a:t>
            </a:r>
            <a:endParaRPr lang="en-GB" sz="4900" dirty="0"/>
          </a:p>
        </p:txBody>
      </p:sp>
      <p:sp>
        <p:nvSpPr>
          <p:cNvPr id="7" name="Content Placeholder 6"/>
          <p:cNvSpPr>
            <a:spLocks noGrp="1"/>
          </p:cNvSpPr>
          <p:nvPr>
            <p:ph idx="1"/>
          </p:nvPr>
        </p:nvSpPr>
        <p:spPr/>
        <p:txBody>
          <a:bodyPr/>
          <a:lstStyle/>
          <a:p>
            <a:pPr marL="0" indent="0">
              <a:buNone/>
            </a:pPr>
            <a:endParaRPr lang="en-GB" dirty="0"/>
          </a:p>
          <a:p>
            <a:pPr marL="0" indent="0">
              <a:buNone/>
            </a:pPr>
            <a:r>
              <a:rPr lang="en-GB" dirty="0"/>
              <a:t>Who has responsibility for safeguarding at TLI (South-west) and at ARENA?</a:t>
            </a:r>
          </a:p>
        </p:txBody>
      </p:sp>
    </p:spTree>
    <p:extLst>
      <p:ext uri="{BB962C8B-B14F-4D97-AF65-F5344CB8AC3E}">
        <p14:creationId xmlns:p14="http://schemas.microsoft.com/office/powerpoint/2010/main" val="3474461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8</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latin typeface="Arial" panose="020B0604020202020204" pitchFamily="34" charset="0"/>
                <a:cs typeface="Arial" panose="020B0604020202020204" pitchFamily="34" charset="0"/>
              </a:rPr>
              <a:t>How often should staff receive training on child and vulnerable adult protection and safeguarding? </a:t>
            </a:r>
            <a:endParaRPr lang="en-GB" sz="44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498266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8</a:t>
            </a:r>
          </a:p>
        </p:txBody>
      </p:sp>
      <p:sp>
        <p:nvSpPr>
          <p:cNvPr id="3" name="Content Placeholder 2"/>
          <p:cNvSpPr>
            <a:spLocks noGrp="1"/>
          </p:cNvSpPr>
          <p:nvPr>
            <p:ph idx="1"/>
          </p:nvPr>
        </p:nvSpPr>
        <p:spPr/>
        <p:txBody>
          <a:bodyPr>
            <a:normAutofit fontScale="92500" lnSpcReduction="20000"/>
          </a:bodyPr>
          <a:lstStyle/>
          <a:p>
            <a:r>
              <a:rPr lang="en-GB" b="1" dirty="0">
                <a:latin typeface="Arial" panose="020B0604020202020204" pitchFamily="34" charset="0"/>
                <a:cs typeface="Arial" panose="020B0604020202020204" pitchFamily="34" charset="0"/>
              </a:rPr>
              <a:t>All </a:t>
            </a:r>
            <a:r>
              <a:rPr lang="en-GB" dirty="0">
                <a:latin typeface="Arial" panose="020B0604020202020204" pitchFamily="34" charset="0"/>
                <a:cs typeface="Arial" panose="020B0604020202020204" pitchFamily="34" charset="0"/>
              </a:rPr>
              <a:t>staff members should receive appropriate safeguarding and child and vulnerable adult protection training which is </a:t>
            </a:r>
            <a:r>
              <a:rPr lang="en-GB" b="1" dirty="0">
                <a:latin typeface="Arial" panose="020B0604020202020204" pitchFamily="34" charset="0"/>
                <a:cs typeface="Arial" panose="020B0604020202020204" pitchFamily="34" charset="0"/>
              </a:rPr>
              <a:t>regularly updated (annually)</a:t>
            </a:r>
            <a:r>
              <a:rPr lang="en-GB" dirty="0">
                <a:latin typeface="Arial" panose="020B0604020202020204" pitchFamily="34" charset="0"/>
                <a:cs typeface="Arial" panose="020B0604020202020204" pitchFamily="34" charset="0"/>
              </a:rPr>
              <a:t>. In addition all staff members should check for information updates on ARENA’s website regularly, </a:t>
            </a:r>
            <a:r>
              <a:rPr lang="en-GB" b="1" dirty="0">
                <a:latin typeface="Arial" panose="020B0604020202020204" pitchFamily="34" charset="0"/>
                <a:cs typeface="Arial" panose="020B0604020202020204" pitchFamily="34" charset="0"/>
              </a:rPr>
              <a:t>at least termly</a:t>
            </a:r>
            <a:r>
              <a:rPr lang="en-GB" dirty="0">
                <a:latin typeface="Arial" panose="020B0604020202020204" pitchFamily="34" charset="0"/>
                <a:cs typeface="Arial" panose="020B0604020202020204" pitchFamily="34" charset="0"/>
              </a:rPr>
              <a:t>, to provide them with relevant skills and knowledge to safeguard children and vulnerable adults effectively. </a:t>
            </a:r>
            <a:endParaRPr lang="en-GB" sz="6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35758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10</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latin typeface="Arial" panose="020B0604020202020204" pitchFamily="34" charset="0"/>
                <a:cs typeface="Arial" panose="020B0604020202020204" pitchFamily="34" charset="0"/>
              </a:rPr>
              <a:t>What is the early help process?</a:t>
            </a:r>
            <a:endParaRPr lang="en-GB" sz="44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893895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10</a:t>
            </a:r>
          </a:p>
        </p:txBody>
      </p:sp>
      <p:sp>
        <p:nvSpPr>
          <p:cNvPr id="3" name="Content Placeholder 2"/>
          <p:cNvSpPr>
            <a:spLocks noGrp="1"/>
          </p:cNvSpPr>
          <p:nvPr>
            <p:ph idx="1"/>
          </p:nvPr>
        </p:nvSpPr>
        <p:spPr/>
        <p:txBody>
          <a:bodyPr>
            <a:normAutofit fontScale="92500" lnSpcReduction="20000"/>
          </a:bodyPr>
          <a:lstStyle/>
          <a:p>
            <a:pPr>
              <a:defRPr/>
            </a:pPr>
            <a:r>
              <a:rPr lang="en-GB" dirty="0">
                <a:latin typeface="Arial" panose="020B0604020202020204" pitchFamily="34" charset="0"/>
                <a:cs typeface="Arial" panose="020B0604020202020204" pitchFamily="34" charset="0"/>
              </a:rPr>
              <a:t>This includes identifying emerging problems, liaising with the Designated Safeguarding Lead/ Officer, sharing information with other professionals to support early identification and assessment and, in some cases, acting as the lead professional in undertaking an early help assessment. </a:t>
            </a:r>
          </a:p>
          <a:p>
            <a:pPr>
              <a:defRPr/>
            </a:pPr>
            <a:r>
              <a:rPr lang="en-GB" b="1" dirty="0">
                <a:latin typeface="Arial" panose="020B0604020202020204" pitchFamily="34" charset="0"/>
                <a:cs typeface="Arial" panose="020B0604020202020204" pitchFamily="34" charset="0"/>
              </a:rPr>
              <a:t>All </a:t>
            </a:r>
            <a:r>
              <a:rPr lang="en-GB" dirty="0">
                <a:latin typeface="Arial" panose="020B0604020202020204" pitchFamily="34" charset="0"/>
                <a:cs typeface="Arial" panose="020B0604020202020204" pitchFamily="34" charset="0"/>
              </a:rPr>
              <a:t>staff should be aware of the early help process, and understand their role in it.</a:t>
            </a:r>
            <a:endParaRPr lang="en-GB" sz="66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596198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11</a:t>
            </a:r>
          </a:p>
        </p:txBody>
      </p:sp>
      <p:sp>
        <p:nvSpPr>
          <p:cNvPr id="3" name="Content Placeholder 2"/>
          <p:cNvSpPr>
            <a:spLocks noGrp="1"/>
          </p:cNvSpPr>
          <p:nvPr>
            <p:ph idx="1"/>
          </p:nvPr>
        </p:nvSpPr>
        <p:spPr/>
        <p:txBody>
          <a:bodyPr/>
          <a:lstStyle/>
          <a:p>
            <a:pPr marL="0" indent="0">
              <a:buNone/>
            </a:pPr>
            <a:endParaRPr lang="en-GB" dirty="0"/>
          </a:p>
          <a:p>
            <a:pPr marL="82550" indent="0" algn="ctr">
              <a:buNone/>
              <a:defRPr/>
            </a:pPr>
            <a:r>
              <a:rPr lang="en-GB" dirty="0">
                <a:latin typeface="Arial" panose="020B0604020202020204" pitchFamily="34" charset="0"/>
                <a:cs typeface="Arial" panose="020B0604020202020204" pitchFamily="34" charset="0"/>
              </a:rPr>
              <a:t>What is contextual safeguarding?</a:t>
            </a: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4003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11</a:t>
            </a:r>
          </a:p>
        </p:txBody>
      </p:sp>
      <p:sp>
        <p:nvSpPr>
          <p:cNvPr id="3" name="Content Placeholder 2"/>
          <p:cNvSpPr>
            <a:spLocks noGrp="1"/>
          </p:cNvSpPr>
          <p:nvPr>
            <p:ph idx="1"/>
          </p:nvPr>
        </p:nvSpPr>
        <p:spPr/>
        <p:txBody>
          <a:bodyPr>
            <a:normAutofit fontScale="77500" lnSpcReduction="20000"/>
          </a:bodyPr>
          <a:lstStyle/>
          <a:p>
            <a:pPr marL="82550" indent="0">
              <a:buNone/>
              <a:defRPr/>
            </a:pPr>
            <a:r>
              <a:rPr lang="en-GB" dirty="0">
                <a:latin typeface="Arial" panose="020B0604020202020204" pitchFamily="34" charset="0"/>
                <a:cs typeface="Arial" panose="020B0604020202020204" pitchFamily="34" charset="0"/>
              </a:rPr>
              <a:t>Safeguarding incidents and/or behaviours can be associated with factors outside the school or college and/or can occur between children outside the school or college. </a:t>
            </a:r>
            <a:r>
              <a:rPr lang="en-GB" b="1" dirty="0">
                <a:latin typeface="Arial" panose="020B0604020202020204" pitchFamily="34" charset="0"/>
                <a:cs typeface="Arial" panose="020B0604020202020204" pitchFamily="34" charset="0"/>
              </a:rPr>
              <a:t>All </a:t>
            </a:r>
            <a:r>
              <a:rPr lang="en-GB" dirty="0">
                <a:latin typeface="Arial" panose="020B0604020202020204" pitchFamily="34" charset="0"/>
                <a:cs typeface="Arial" panose="020B0604020202020204" pitchFamily="34" charset="0"/>
              </a:rPr>
              <a:t>staff, but especially the Designated Safeguarding Lead and Designated Safeguarding Officers should be considering the context within which such incidents and/or behaviours occur. This is known as contextual safeguarding, which simply means assessments of children/ vulnerable adults should consider whether wider environmental factors are present in a child’s life that are a threat to their safety and/or welfare. </a:t>
            </a:r>
          </a:p>
        </p:txBody>
      </p:sp>
    </p:spTree>
    <p:extLst>
      <p:ext uri="{BB962C8B-B14F-4D97-AF65-F5344CB8AC3E}">
        <p14:creationId xmlns:p14="http://schemas.microsoft.com/office/powerpoint/2010/main" val="4167606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12</a:t>
            </a:r>
          </a:p>
        </p:txBody>
      </p:sp>
      <p:sp>
        <p:nvSpPr>
          <p:cNvPr id="3" name="Content Placeholder 2"/>
          <p:cNvSpPr>
            <a:spLocks noGrp="1"/>
          </p:cNvSpPr>
          <p:nvPr>
            <p:ph idx="1"/>
          </p:nvPr>
        </p:nvSpPr>
        <p:spPr/>
        <p:txBody>
          <a:bodyPr>
            <a:normAutofit fontScale="92500"/>
          </a:bodyPr>
          <a:lstStyle/>
          <a:p>
            <a:pPr marL="0" indent="0">
              <a:buNone/>
            </a:pPr>
            <a:endParaRPr lang="en-GB" dirty="0"/>
          </a:p>
          <a:p>
            <a:pPr marL="82550" indent="0">
              <a:buNone/>
              <a:defRPr/>
            </a:pPr>
            <a:r>
              <a:rPr lang="en-GB" dirty="0"/>
              <a:t>Do you know the following acronyms?</a:t>
            </a:r>
          </a:p>
          <a:p>
            <a:pPr>
              <a:defRPr/>
            </a:pPr>
            <a:r>
              <a:rPr lang="en-GB" dirty="0"/>
              <a:t>FGM</a:t>
            </a:r>
          </a:p>
          <a:p>
            <a:pPr>
              <a:defRPr/>
            </a:pPr>
            <a:r>
              <a:rPr lang="en-GB" dirty="0"/>
              <a:t>CSE</a:t>
            </a:r>
          </a:p>
          <a:p>
            <a:pPr>
              <a:defRPr/>
            </a:pPr>
            <a:r>
              <a:rPr lang="en-GB" dirty="0"/>
              <a:t>HBV</a:t>
            </a:r>
          </a:p>
          <a:p>
            <a:pPr>
              <a:defRPr/>
            </a:pPr>
            <a:r>
              <a:rPr lang="en-GB" dirty="0"/>
              <a:t>CME</a:t>
            </a:r>
          </a:p>
          <a:p>
            <a:pPr>
              <a:defRPr/>
            </a:pPr>
            <a:r>
              <a:rPr lang="en-GB" dirty="0"/>
              <a:t>DASHH</a:t>
            </a:r>
          </a:p>
          <a:p>
            <a:pPr marL="0" indent="0">
              <a:buNone/>
            </a:pPr>
            <a:endParaRPr lang="en-GB" dirty="0"/>
          </a:p>
        </p:txBody>
      </p:sp>
    </p:spTree>
    <p:extLst>
      <p:ext uri="{BB962C8B-B14F-4D97-AF65-F5344CB8AC3E}">
        <p14:creationId xmlns:p14="http://schemas.microsoft.com/office/powerpoint/2010/main" val="124880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12</a:t>
            </a:r>
          </a:p>
        </p:txBody>
      </p:sp>
      <p:sp>
        <p:nvSpPr>
          <p:cNvPr id="3" name="Content Placeholder 2"/>
          <p:cNvSpPr>
            <a:spLocks noGrp="1"/>
          </p:cNvSpPr>
          <p:nvPr>
            <p:ph idx="1"/>
          </p:nvPr>
        </p:nvSpPr>
        <p:spPr/>
        <p:txBody>
          <a:bodyPr>
            <a:normAutofit lnSpcReduction="10000"/>
          </a:bodyPr>
          <a:lstStyle/>
          <a:p>
            <a:pPr>
              <a:defRPr/>
            </a:pPr>
            <a:endParaRPr lang="en-GB" dirty="0">
              <a:latin typeface="Arial" panose="020B0604020202020204" pitchFamily="34" charset="0"/>
              <a:cs typeface="Arial" panose="020B0604020202020204" pitchFamily="34" charset="0"/>
            </a:endParaRPr>
          </a:p>
          <a:p>
            <a:pPr>
              <a:defRPr/>
            </a:pPr>
            <a:r>
              <a:rPr lang="en-GB" dirty="0">
                <a:latin typeface="Arial" panose="020B0604020202020204" pitchFamily="34" charset="0"/>
                <a:cs typeface="Arial" panose="020B0604020202020204" pitchFamily="34" charset="0"/>
              </a:rPr>
              <a:t>Female Genital Mutilation</a:t>
            </a:r>
          </a:p>
          <a:p>
            <a:pPr>
              <a:defRPr/>
            </a:pPr>
            <a:r>
              <a:rPr lang="en-GB" dirty="0">
                <a:latin typeface="Arial" panose="020B0604020202020204" pitchFamily="34" charset="0"/>
                <a:cs typeface="Arial" panose="020B0604020202020204" pitchFamily="34" charset="0"/>
              </a:rPr>
              <a:t>Child Sexual Exploitation</a:t>
            </a:r>
          </a:p>
          <a:p>
            <a:pPr>
              <a:defRPr/>
            </a:pPr>
            <a:r>
              <a:rPr lang="en-GB" dirty="0">
                <a:latin typeface="Arial" panose="020B0604020202020204" pitchFamily="34" charset="0"/>
                <a:cs typeface="Arial" panose="020B0604020202020204" pitchFamily="34" charset="0"/>
              </a:rPr>
              <a:t>Honour Based Violence</a:t>
            </a:r>
          </a:p>
          <a:p>
            <a:pPr>
              <a:defRPr/>
            </a:pPr>
            <a:r>
              <a:rPr lang="en-GB" dirty="0">
                <a:latin typeface="Arial" panose="020B0604020202020204" pitchFamily="34" charset="0"/>
                <a:cs typeface="Arial" panose="020B0604020202020204" pitchFamily="34" charset="0"/>
              </a:rPr>
              <a:t>Children Missing Education</a:t>
            </a:r>
          </a:p>
          <a:p>
            <a:pPr>
              <a:defRPr/>
            </a:pPr>
            <a:r>
              <a:rPr lang="en-GB" dirty="0">
                <a:latin typeface="Arial" panose="020B0604020202020204" pitchFamily="34" charset="0"/>
                <a:cs typeface="Arial" panose="020B0604020202020204" pitchFamily="34" charset="0"/>
              </a:rPr>
              <a:t>Domestic Abuse, Stalking, Harassment and Honour based Violence </a:t>
            </a:r>
          </a:p>
          <a:p>
            <a:pPr marL="0" indent="0">
              <a:buNone/>
            </a:pPr>
            <a:endParaRPr lang="en-GB" dirty="0"/>
          </a:p>
        </p:txBody>
      </p:sp>
    </p:spTree>
    <p:extLst>
      <p:ext uri="{BB962C8B-B14F-4D97-AF65-F5344CB8AC3E}">
        <p14:creationId xmlns:p14="http://schemas.microsoft.com/office/powerpoint/2010/main" val="3929698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13</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What are the four main types of abuse?</a:t>
            </a:r>
          </a:p>
          <a:p>
            <a:pPr marL="0" indent="0">
              <a:buNone/>
            </a:pPr>
            <a:endParaRPr lang="en-GB" dirty="0"/>
          </a:p>
        </p:txBody>
      </p:sp>
    </p:spTree>
    <p:extLst>
      <p:ext uri="{BB962C8B-B14F-4D97-AF65-F5344CB8AC3E}">
        <p14:creationId xmlns:p14="http://schemas.microsoft.com/office/powerpoint/2010/main" val="1244124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13</a:t>
            </a:r>
          </a:p>
        </p:txBody>
      </p:sp>
      <p:sp>
        <p:nvSpPr>
          <p:cNvPr id="3" name="Content Placeholder 2"/>
          <p:cNvSpPr>
            <a:spLocks noGrp="1"/>
          </p:cNvSpPr>
          <p:nvPr>
            <p:ph idx="1"/>
          </p:nvPr>
        </p:nvSpPr>
        <p:spPr/>
        <p:txBody>
          <a:bodyPr/>
          <a:lstStyle/>
          <a:p>
            <a:pPr>
              <a:defRPr/>
            </a:pPr>
            <a:endParaRPr lang="en-GB" dirty="0">
              <a:latin typeface="Arial" panose="020B0604020202020204" pitchFamily="34" charset="0"/>
              <a:cs typeface="Arial" panose="020B0604020202020204" pitchFamily="34" charset="0"/>
            </a:endParaRPr>
          </a:p>
          <a:p>
            <a:pPr>
              <a:defRPr/>
            </a:pPr>
            <a:r>
              <a:rPr lang="en-GB" dirty="0">
                <a:latin typeface="Arial" panose="020B0604020202020204" pitchFamily="34" charset="0"/>
                <a:cs typeface="Arial" panose="020B0604020202020204" pitchFamily="34" charset="0"/>
              </a:rPr>
              <a:t>Physical</a:t>
            </a:r>
          </a:p>
          <a:p>
            <a:pPr>
              <a:defRPr/>
            </a:pPr>
            <a:r>
              <a:rPr lang="en-GB" dirty="0">
                <a:latin typeface="Arial" panose="020B0604020202020204" pitchFamily="34" charset="0"/>
                <a:cs typeface="Arial" panose="020B0604020202020204" pitchFamily="34" charset="0"/>
              </a:rPr>
              <a:t>Emotional</a:t>
            </a:r>
          </a:p>
          <a:p>
            <a:pPr>
              <a:defRPr/>
            </a:pPr>
            <a:r>
              <a:rPr lang="en-GB" dirty="0">
                <a:latin typeface="Arial" panose="020B0604020202020204" pitchFamily="34" charset="0"/>
                <a:cs typeface="Arial" panose="020B0604020202020204" pitchFamily="34" charset="0"/>
              </a:rPr>
              <a:t>Sexual</a:t>
            </a:r>
          </a:p>
          <a:p>
            <a:pPr>
              <a:defRPr/>
            </a:pPr>
            <a:r>
              <a:rPr lang="en-GB" dirty="0">
                <a:latin typeface="Arial" panose="020B0604020202020204" pitchFamily="34" charset="0"/>
                <a:cs typeface="Arial" panose="020B0604020202020204" pitchFamily="34" charset="0"/>
              </a:rPr>
              <a:t>Neglect</a:t>
            </a:r>
          </a:p>
          <a:p>
            <a:pPr marL="0" indent="0">
              <a:buNone/>
            </a:pPr>
            <a:endParaRPr lang="en-GB" dirty="0"/>
          </a:p>
        </p:txBody>
      </p:sp>
    </p:spTree>
    <p:extLst>
      <p:ext uri="{BB962C8B-B14F-4D97-AF65-F5344CB8AC3E}">
        <p14:creationId xmlns:p14="http://schemas.microsoft.com/office/powerpoint/2010/main" val="2308011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a:t>
            </a:r>
          </a:p>
        </p:txBody>
      </p:sp>
      <p:sp>
        <p:nvSpPr>
          <p:cNvPr id="3" name="Content Placeholder 2"/>
          <p:cNvSpPr>
            <a:spLocks noGrp="1"/>
          </p:cNvSpPr>
          <p:nvPr>
            <p:ph idx="1"/>
          </p:nvPr>
        </p:nvSpPr>
        <p:spPr/>
        <p:txBody>
          <a:bodyPr>
            <a:normAutofit lnSpcReduction="10000"/>
          </a:bodyPr>
          <a:lstStyle/>
          <a:p>
            <a:pPr marL="82550" lvl="0" indent="0">
              <a:lnSpc>
                <a:spcPct val="100000"/>
              </a:lnSpc>
              <a:spcBef>
                <a:spcPts val="0"/>
              </a:spcBef>
              <a:buNone/>
              <a:defRPr/>
            </a:pPr>
            <a:r>
              <a:rPr lang="en-GB" sz="2800" dirty="0">
                <a:solidFill>
                  <a:prstClr val="black"/>
                </a:solidFill>
                <a:latin typeface="Arial" panose="020B0604020202020204" pitchFamily="34" charset="0"/>
                <a:cs typeface="Arial" panose="020B0604020202020204" pitchFamily="34" charset="0"/>
              </a:rPr>
              <a:t>Safeguarding and promoting the welfare of children and vulnerable adults is </a:t>
            </a:r>
            <a:r>
              <a:rPr lang="en-GB" sz="2800" b="1" dirty="0">
                <a:solidFill>
                  <a:prstClr val="black"/>
                </a:solidFill>
                <a:latin typeface="Arial" panose="020B0604020202020204" pitchFamily="34" charset="0"/>
                <a:cs typeface="Arial" panose="020B0604020202020204" pitchFamily="34" charset="0"/>
              </a:rPr>
              <a:t>everyone’s </a:t>
            </a:r>
            <a:r>
              <a:rPr lang="en-GB" sz="2800" dirty="0">
                <a:solidFill>
                  <a:prstClr val="black"/>
                </a:solidFill>
                <a:latin typeface="Arial" panose="020B0604020202020204" pitchFamily="34" charset="0"/>
                <a:cs typeface="Arial" panose="020B0604020202020204" pitchFamily="34" charset="0"/>
              </a:rPr>
              <a:t>responsibility. </a:t>
            </a:r>
            <a:r>
              <a:rPr lang="en-GB" sz="2800" b="1" dirty="0">
                <a:solidFill>
                  <a:prstClr val="black"/>
                </a:solidFill>
                <a:latin typeface="Arial" panose="020B0604020202020204" pitchFamily="34" charset="0"/>
                <a:cs typeface="Arial" panose="020B0604020202020204" pitchFamily="34" charset="0"/>
              </a:rPr>
              <a:t>Everyone </a:t>
            </a:r>
            <a:r>
              <a:rPr lang="en-GB" sz="2800" dirty="0">
                <a:solidFill>
                  <a:prstClr val="black"/>
                </a:solidFill>
                <a:latin typeface="Arial" panose="020B0604020202020204" pitchFamily="34" charset="0"/>
                <a:cs typeface="Arial" panose="020B0604020202020204" pitchFamily="34" charset="0"/>
              </a:rPr>
              <a:t>who comes into contact with children, vulnerable adults and their families and carers has a role to play in safeguarding. In order to fulfil this responsibility effectively, all professionals should make sure their approach is child/ vulnerable adult-centred. This means that they should consider, at all times, what is in the </a:t>
            </a:r>
            <a:r>
              <a:rPr lang="en-GB" sz="2800" b="1" dirty="0">
                <a:solidFill>
                  <a:prstClr val="black"/>
                </a:solidFill>
                <a:latin typeface="Arial" panose="020B0604020202020204" pitchFamily="34" charset="0"/>
                <a:cs typeface="Arial" panose="020B0604020202020204" pitchFamily="34" charset="0"/>
              </a:rPr>
              <a:t>best interests </a:t>
            </a:r>
            <a:r>
              <a:rPr lang="en-GB" sz="2800" dirty="0">
                <a:solidFill>
                  <a:prstClr val="black"/>
                </a:solidFill>
                <a:latin typeface="Arial" panose="020B0604020202020204" pitchFamily="34" charset="0"/>
                <a:cs typeface="Arial" panose="020B0604020202020204" pitchFamily="34" charset="0"/>
              </a:rPr>
              <a:t>of the child or vulnerable adult. </a:t>
            </a:r>
            <a:endParaRPr lang="en-GB" sz="5100" dirty="0">
              <a:solidFill>
                <a:prstClr val="black"/>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0694136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14</a:t>
            </a:r>
          </a:p>
        </p:txBody>
      </p:sp>
      <p:sp>
        <p:nvSpPr>
          <p:cNvPr id="3" name="Content Placeholder 2"/>
          <p:cNvSpPr>
            <a:spLocks noGrp="1"/>
          </p:cNvSpPr>
          <p:nvPr>
            <p:ph idx="1"/>
          </p:nvPr>
        </p:nvSpPr>
        <p:spPr/>
        <p:txBody>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Name some of the other specific safeguarding issues described in Keeping Children Safe in Education 2019</a:t>
            </a:r>
            <a:endParaRPr lang="en-GB" sz="44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098912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14</a:t>
            </a:r>
          </a:p>
        </p:txBody>
      </p:sp>
      <p:sp>
        <p:nvSpPr>
          <p:cNvPr id="4" name="Content Placeholder 3"/>
          <p:cNvSpPr>
            <a:spLocks noGrp="1"/>
          </p:cNvSpPr>
          <p:nvPr>
            <p:ph sz="half" idx="1"/>
          </p:nvPr>
        </p:nvSpPr>
        <p:spPr/>
        <p:txBody>
          <a:bodyPr>
            <a:normAutofit fontScale="47500" lnSpcReduction="20000"/>
          </a:bodyPr>
          <a:lstStyle/>
          <a:p>
            <a:pPr>
              <a:defRPr/>
            </a:pPr>
            <a:r>
              <a:rPr lang="en-GB" dirty="0">
                <a:latin typeface="Arial" panose="020B0604020202020204" pitchFamily="34" charset="0"/>
                <a:cs typeface="Arial" panose="020B0604020202020204" pitchFamily="34" charset="0"/>
              </a:rPr>
              <a:t>Bullying, including cyberbullying</a:t>
            </a:r>
          </a:p>
          <a:p>
            <a:pPr>
              <a:defRPr/>
            </a:pPr>
            <a:r>
              <a:rPr lang="en-GB" dirty="0">
                <a:latin typeface="Arial" panose="020B0604020202020204" pitchFamily="34" charset="0"/>
                <a:cs typeface="Arial" panose="020B0604020202020204" pitchFamily="34" charset="0"/>
              </a:rPr>
              <a:t>Children and the court system</a:t>
            </a:r>
          </a:p>
          <a:p>
            <a:pPr>
              <a:defRPr/>
            </a:pPr>
            <a:r>
              <a:rPr lang="en-GB" dirty="0">
                <a:latin typeface="Arial" panose="020B0604020202020204" pitchFamily="34" charset="0"/>
                <a:cs typeface="Arial" panose="020B0604020202020204" pitchFamily="34" charset="0"/>
              </a:rPr>
              <a:t>Children missing education</a:t>
            </a:r>
          </a:p>
          <a:p>
            <a:pPr>
              <a:defRPr/>
            </a:pPr>
            <a:r>
              <a:rPr lang="en-GB" dirty="0">
                <a:latin typeface="Arial" panose="020B0604020202020204" pitchFamily="34" charset="0"/>
                <a:cs typeface="Arial" panose="020B0604020202020204" pitchFamily="34" charset="0"/>
              </a:rPr>
              <a:t>Children missing from home or care</a:t>
            </a:r>
          </a:p>
          <a:p>
            <a:pPr>
              <a:defRPr/>
            </a:pPr>
            <a:r>
              <a:rPr lang="en-GB" dirty="0">
                <a:latin typeface="Arial" panose="020B0604020202020204" pitchFamily="34" charset="0"/>
                <a:cs typeface="Arial" panose="020B0604020202020204" pitchFamily="34" charset="0"/>
              </a:rPr>
              <a:t>Children with family members in prison</a:t>
            </a:r>
          </a:p>
          <a:p>
            <a:pPr>
              <a:defRPr/>
            </a:pPr>
            <a:r>
              <a:rPr lang="en-GB" dirty="0">
                <a:latin typeface="Arial" panose="020B0604020202020204" pitchFamily="34" charset="0"/>
                <a:cs typeface="Arial" panose="020B0604020202020204" pitchFamily="34" charset="0"/>
              </a:rPr>
              <a:t>Child sexual exploitation</a:t>
            </a:r>
          </a:p>
          <a:p>
            <a:pPr>
              <a:defRPr/>
            </a:pPr>
            <a:r>
              <a:rPr lang="en-GB" dirty="0">
                <a:latin typeface="Arial" panose="020B0604020202020204" pitchFamily="34" charset="0"/>
                <a:cs typeface="Arial" panose="020B0604020202020204" pitchFamily="34" charset="0"/>
              </a:rPr>
              <a:t>Criminal exploitation –including county line </a:t>
            </a:r>
          </a:p>
          <a:p>
            <a:pPr>
              <a:defRPr/>
            </a:pPr>
            <a:r>
              <a:rPr lang="en-GB" dirty="0">
                <a:latin typeface="Arial" panose="020B0604020202020204" pitchFamily="34" charset="0"/>
                <a:cs typeface="Arial" panose="020B0604020202020204" pitchFamily="34" charset="0"/>
              </a:rPr>
              <a:t>Domestic abuse</a:t>
            </a:r>
          </a:p>
          <a:p>
            <a:pPr>
              <a:defRPr/>
            </a:pPr>
            <a:r>
              <a:rPr lang="en-GB" dirty="0">
                <a:latin typeface="Arial" panose="020B0604020202020204" pitchFamily="34" charset="0"/>
                <a:cs typeface="Arial" panose="020B0604020202020204" pitchFamily="34" charset="0"/>
              </a:rPr>
              <a:t>Drugs</a:t>
            </a:r>
          </a:p>
          <a:p>
            <a:pPr>
              <a:defRPr/>
            </a:pPr>
            <a:r>
              <a:rPr lang="en-GB" dirty="0">
                <a:latin typeface="Arial" panose="020B0604020202020204" pitchFamily="34" charset="0"/>
                <a:cs typeface="Arial" panose="020B0604020202020204" pitchFamily="34" charset="0"/>
              </a:rPr>
              <a:t>Fabricated or induced illness</a:t>
            </a:r>
          </a:p>
          <a:p>
            <a:pPr>
              <a:defRPr/>
            </a:pPr>
            <a:r>
              <a:rPr lang="en-GB" dirty="0">
                <a:latin typeface="Arial" panose="020B0604020202020204" pitchFamily="34" charset="0"/>
                <a:cs typeface="Arial" panose="020B0604020202020204" pitchFamily="34" charset="0"/>
              </a:rPr>
              <a:t>Faith abuse</a:t>
            </a:r>
          </a:p>
          <a:p>
            <a:pPr>
              <a:defRPr/>
            </a:pPr>
            <a:r>
              <a:rPr lang="en-GB" dirty="0">
                <a:latin typeface="Arial" panose="020B0604020202020204" pitchFamily="34" charset="0"/>
                <a:cs typeface="Arial" panose="020B0604020202020204" pitchFamily="34" charset="0"/>
              </a:rPr>
              <a:t>Female genital mutilation</a:t>
            </a:r>
          </a:p>
          <a:p>
            <a:pPr>
              <a:defRPr/>
            </a:pPr>
            <a:r>
              <a:rPr lang="en-GB" dirty="0">
                <a:latin typeface="Arial" panose="020B0604020202020204" pitchFamily="34" charset="0"/>
                <a:cs typeface="Arial" panose="020B0604020202020204" pitchFamily="34" charset="0"/>
              </a:rPr>
              <a:t>Gender-based violence</a:t>
            </a:r>
          </a:p>
          <a:p>
            <a:pPr marL="0" indent="0">
              <a:buNone/>
            </a:pPr>
            <a:endParaRPr lang="en-GB" dirty="0"/>
          </a:p>
        </p:txBody>
      </p:sp>
      <p:sp>
        <p:nvSpPr>
          <p:cNvPr id="5" name="Content Placeholder 4"/>
          <p:cNvSpPr>
            <a:spLocks noGrp="1"/>
          </p:cNvSpPr>
          <p:nvPr>
            <p:ph sz="half" idx="2"/>
          </p:nvPr>
        </p:nvSpPr>
        <p:spPr/>
        <p:txBody>
          <a:bodyPr>
            <a:normAutofit fontScale="47500" lnSpcReduction="20000"/>
          </a:bodyPr>
          <a:lstStyle/>
          <a:p>
            <a:pPr>
              <a:defRPr/>
            </a:pPr>
            <a:r>
              <a:rPr lang="en-GB" dirty="0">
                <a:latin typeface="Arial" panose="020B0604020202020204" pitchFamily="34" charset="0"/>
                <a:cs typeface="Arial" panose="020B0604020202020204" pitchFamily="34" charset="0"/>
              </a:rPr>
              <a:t>Hate </a:t>
            </a:r>
          </a:p>
          <a:p>
            <a:pPr>
              <a:defRPr/>
            </a:pPr>
            <a:r>
              <a:rPr lang="en-GB" dirty="0">
                <a:latin typeface="Arial" panose="020B0604020202020204" pitchFamily="34" charset="0"/>
                <a:cs typeface="Arial" panose="020B0604020202020204" pitchFamily="34" charset="0"/>
              </a:rPr>
              <a:t>Homelessness </a:t>
            </a:r>
          </a:p>
          <a:p>
            <a:pPr>
              <a:defRPr/>
            </a:pPr>
            <a:r>
              <a:rPr lang="en-GB" dirty="0">
                <a:latin typeface="Arial" panose="020B0604020202020204" pitchFamily="34" charset="0"/>
                <a:cs typeface="Arial" panose="020B0604020202020204" pitchFamily="34" charset="0"/>
              </a:rPr>
              <a:t>Mental health</a:t>
            </a:r>
          </a:p>
          <a:p>
            <a:pPr>
              <a:defRPr/>
            </a:pPr>
            <a:r>
              <a:rPr lang="en-GB" dirty="0">
                <a:latin typeface="Arial" panose="020B0604020202020204" pitchFamily="34" charset="0"/>
                <a:cs typeface="Arial" panose="020B0604020202020204" pitchFamily="34" charset="0"/>
              </a:rPr>
              <a:t>Missing children and adults</a:t>
            </a:r>
          </a:p>
          <a:p>
            <a:pPr>
              <a:defRPr/>
            </a:pPr>
            <a:r>
              <a:rPr lang="en-GB" dirty="0">
                <a:latin typeface="Arial" panose="020B0604020202020204" pitchFamily="34" charset="0"/>
                <a:cs typeface="Arial" panose="020B0604020202020204" pitchFamily="34" charset="0"/>
              </a:rPr>
              <a:t>Private fostering</a:t>
            </a:r>
          </a:p>
          <a:p>
            <a:pPr>
              <a:defRPr/>
            </a:pPr>
            <a:r>
              <a:rPr lang="en-GB" dirty="0">
                <a:latin typeface="Arial" panose="020B0604020202020204" pitchFamily="34" charset="0"/>
                <a:cs typeface="Arial" panose="020B0604020202020204" pitchFamily="34" charset="0"/>
              </a:rPr>
              <a:t>Preventing radicalisation</a:t>
            </a:r>
          </a:p>
          <a:p>
            <a:pPr>
              <a:defRPr/>
            </a:pPr>
            <a:r>
              <a:rPr lang="en-GB" dirty="0">
                <a:latin typeface="Arial" panose="020B0604020202020204" pitchFamily="34" charset="0"/>
                <a:cs typeface="Arial" panose="020B0604020202020204" pitchFamily="34" charset="0"/>
              </a:rPr>
              <a:t>Relationship abuse</a:t>
            </a:r>
          </a:p>
          <a:p>
            <a:pPr>
              <a:defRPr/>
            </a:pPr>
            <a:r>
              <a:rPr lang="en-GB" dirty="0">
                <a:latin typeface="Arial" panose="020B0604020202020204" pitchFamily="34" charset="0"/>
                <a:cs typeface="Arial" panose="020B0604020202020204" pitchFamily="34" charset="0"/>
              </a:rPr>
              <a:t>Serious violence</a:t>
            </a:r>
          </a:p>
          <a:p>
            <a:pPr>
              <a:defRPr/>
            </a:pPr>
            <a:r>
              <a:rPr lang="en-GB" dirty="0">
                <a:latin typeface="Arial" panose="020B0604020202020204" pitchFamily="34" charset="0"/>
                <a:cs typeface="Arial" panose="020B0604020202020204" pitchFamily="34" charset="0"/>
              </a:rPr>
              <a:t>Sexual violence and sexual harassment between children</a:t>
            </a:r>
          </a:p>
          <a:p>
            <a:pPr>
              <a:defRPr/>
            </a:pPr>
            <a:r>
              <a:rPr lang="en-GB" dirty="0">
                <a:latin typeface="Arial" panose="020B0604020202020204" pitchFamily="34" charset="0"/>
                <a:cs typeface="Arial" panose="020B0604020202020204" pitchFamily="34" charset="0"/>
              </a:rPr>
              <a:t>Sexting</a:t>
            </a:r>
          </a:p>
          <a:p>
            <a:pPr>
              <a:defRPr/>
            </a:pPr>
            <a:r>
              <a:rPr lang="en-GB" dirty="0">
                <a:latin typeface="Arial" panose="020B0604020202020204" pitchFamily="34" charset="0"/>
                <a:cs typeface="Arial" panose="020B0604020202020204" pitchFamily="34" charset="0"/>
              </a:rPr>
              <a:t>So-called “honour-based” violence</a:t>
            </a:r>
          </a:p>
          <a:p>
            <a:pPr>
              <a:defRPr/>
            </a:pPr>
            <a:r>
              <a:rPr lang="en-GB" dirty="0">
                <a:latin typeface="Arial" panose="020B0604020202020204" pitchFamily="34" charset="0"/>
                <a:cs typeface="Arial" panose="020B0604020202020204" pitchFamily="34" charset="0"/>
              </a:rPr>
              <a:t>Trafficking</a:t>
            </a:r>
          </a:p>
          <a:p>
            <a:pPr>
              <a:defRPr/>
            </a:pPr>
            <a:r>
              <a:rPr lang="en-GB" dirty="0">
                <a:latin typeface="Arial" panose="020B0604020202020204" pitchFamily="34" charset="0"/>
                <a:cs typeface="Arial" panose="020B0604020202020204" pitchFamily="34" charset="0"/>
              </a:rPr>
              <a:t>Gangs and youth violence</a:t>
            </a:r>
          </a:p>
          <a:p>
            <a:pPr>
              <a:defRPr/>
            </a:pP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Upskirting</a:t>
            </a:r>
            <a:r>
              <a:rPr lang="en-GB" dirty="0">
                <a:latin typeface="Arial" panose="020B0604020202020204" pitchFamily="34" charset="0"/>
                <a:cs typeface="Arial" panose="020B0604020202020204" pitchFamily="34" charset="0"/>
              </a:rPr>
              <a:t>”</a:t>
            </a:r>
          </a:p>
          <a:p>
            <a:pPr marL="0" indent="0">
              <a:buNone/>
            </a:pPr>
            <a:endParaRPr lang="en-GB" dirty="0"/>
          </a:p>
        </p:txBody>
      </p:sp>
    </p:spTree>
    <p:extLst>
      <p:ext uri="{BB962C8B-B14F-4D97-AF65-F5344CB8AC3E}">
        <p14:creationId xmlns:p14="http://schemas.microsoft.com/office/powerpoint/2010/main" val="2246679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14</a:t>
            </a:r>
            <a:br>
              <a:rPr lang="en-GB" dirty="0"/>
            </a:br>
            <a:r>
              <a:rPr lang="en-GB" dirty="0"/>
              <a:t>Vulnerable Adults</a:t>
            </a:r>
          </a:p>
        </p:txBody>
      </p:sp>
      <p:sp>
        <p:nvSpPr>
          <p:cNvPr id="5" name="Content Placeholder 4"/>
          <p:cNvSpPr>
            <a:spLocks noGrp="1"/>
          </p:cNvSpPr>
          <p:nvPr>
            <p:ph idx="1"/>
          </p:nvPr>
        </p:nvSpPr>
        <p:spPr/>
        <p:txBody>
          <a:bodyPr>
            <a:normAutofit fontScale="70000" lnSpcReduction="20000"/>
          </a:bodyPr>
          <a:lstStyle/>
          <a:p>
            <a:pPr marL="0" indent="0">
              <a:buNone/>
            </a:pPr>
            <a:endParaRPr lang="en-GB" dirty="0"/>
          </a:p>
          <a:p>
            <a:r>
              <a:rPr lang="en-GB" dirty="0"/>
              <a:t>Physical Abuse</a:t>
            </a:r>
          </a:p>
          <a:p>
            <a:r>
              <a:rPr lang="en-GB" dirty="0"/>
              <a:t>Sexual Abuse</a:t>
            </a:r>
          </a:p>
          <a:p>
            <a:r>
              <a:rPr lang="en-GB" dirty="0"/>
              <a:t>Emotional Abuse</a:t>
            </a:r>
          </a:p>
          <a:p>
            <a:r>
              <a:rPr lang="en-GB" dirty="0"/>
              <a:t>Financial Abuse</a:t>
            </a:r>
          </a:p>
          <a:p>
            <a:r>
              <a:rPr lang="en-GB" dirty="0"/>
              <a:t>Neglect</a:t>
            </a:r>
          </a:p>
          <a:p>
            <a:r>
              <a:rPr lang="en-GB" dirty="0"/>
              <a:t>Self-neglect</a:t>
            </a:r>
          </a:p>
          <a:p>
            <a:r>
              <a:rPr lang="en-GB" dirty="0"/>
              <a:t>Domestic Violence</a:t>
            </a:r>
          </a:p>
          <a:p>
            <a:r>
              <a:rPr lang="en-GB" dirty="0"/>
              <a:t>Discrimination</a:t>
            </a:r>
          </a:p>
          <a:p>
            <a:r>
              <a:rPr lang="en-GB" dirty="0"/>
              <a:t>Modern Slavery</a:t>
            </a:r>
          </a:p>
          <a:p>
            <a:r>
              <a:rPr lang="en-GB" dirty="0"/>
              <a:t>Organisational Abuse</a:t>
            </a:r>
          </a:p>
          <a:p>
            <a:pPr marL="0" indent="0">
              <a:buNone/>
            </a:pPr>
            <a:endParaRPr lang="en-GB" dirty="0"/>
          </a:p>
        </p:txBody>
      </p:sp>
    </p:spTree>
    <p:extLst>
      <p:ext uri="{BB962C8B-B14F-4D97-AF65-F5344CB8AC3E}">
        <p14:creationId xmlns:p14="http://schemas.microsoft.com/office/powerpoint/2010/main" val="3713123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15</a:t>
            </a:r>
          </a:p>
        </p:txBody>
      </p:sp>
      <p:sp>
        <p:nvSpPr>
          <p:cNvPr id="5" name="Content Placeholder 4"/>
          <p:cNvSpPr>
            <a:spLocks noGrp="1"/>
          </p:cNvSpPr>
          <p:nvPr>
            <p:ph idx="1"/>
          </p:nvPr>
        </p:nvSpPr>
        <p:spPr/>
        <p:txBody>
          <a:bodyPr/>
          <a:lstStyle/>
          <a:p>
            <a:pPr marL="0" indent="0">
              <a:buNone/>
            </a:pPr>
            <a:endParaRPr lang="en-GB" dirty="0"/>
          </a:p>
          <a:p>
            <a:pPr marL="0" indent="0">
              <a:buNone/>
            </a:pPr>
            <a:r>
              <a:rPr lang="en-GB" dirty="0">
                <a:latin typeface="Arial" panose="020B0604020202020204" pitchFamily="34" charset="0"/>
                <a:cs typeface="Arial" panose="020B0604020202020204" pitchFamily="34" charset="0"/>
              </a:rPr>
              <a:t>What is peer on peer abuse?</a:t>
            </a:r>
            <a:endParaRPr lang="en-GB" sz="44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881373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15</a:t>
            </a:r>
          </a:p>
        </p:txBody>
      </p:sp>
      <p:sp>
        <p:nvSpPr>
          <p:cNvPr id="3" name="Content Placeholder 2"/>
          <p:cNvSpPr>
            <a:spLocks noGrp="1"/>
          </p:cNvSpPr>
          <p:nvPr>
            <p:ph idx="1"/>
          </p:nvPr>
        </p:nvSpPr>
        <p:spPr/>
        <p:txBody>
          <a:bodyPr>
            <a:normAutofit fontScale="62500" lnSpcReduction="20000"/>
          </a:bodyPr>
          <a:lstStyle/>
          <a:p>
            <a:pPr marL="82550" indent="0">
              <a:buNone/>
              <a:defRPr/>
            </a:pPr>
            <a:r>
              <a:rPr lang="en-GB" dirty="0">
                <a:latin typeface="Arial" panose="020B0604020202020204" pitchFamily="34" charset="0"/>
                <a:cs typeface="Arial" panose="020B0604020202020204" pitchFamily="34" charset="0"/>
              </a:rPr>
              <a:t>All staff should be aware that safeguarding issues can manifest themselves via peer on peer abuse. This is most likely to include, but may not be limited to: </a:t>
            </a:r>
          </a:p>
          <a:p>
            <a:pPr marL="82550" indent="0">
              <a:buNone/>
              <a:defRPr/>
            </a:pPr>
            <a:endParaRPr lang="en-GB" dirty="0">
              <a:latin typeface="Arial" panose="020B0604020202020204" pitchFamily="34" charset="0"/>
              <a:cs typeface="Arial" panose="020B0604020202020204" pitchFamily="34" charset="0"/>
            </a:endParaRPr>
          </a:p>
          <a:p>
            <a:pPr>
              <a:defRPr/>
            </a:pPr>
            <a:r>
              <a:rPr lang="en-GB" dirty="0">
                <a:latin typeface="Arial" panose="020B0604020202020204" pitchFamily="34" charset="0"/>
                <a:cs typeface="Arial" panose="020B0604020202020204" pitchFamily="34" charset="0"/>
              </a:rPr>
              <a:t>bullying (including cyberbullying); </a:t>
            </a:r>
          </a:p>
          <a:p>
            <a:pPr>
              <a:defRPr/>
            </a:pPr>
            <a:r>
              <a:rPr lang="en-GB" dirty="0">
                <a:latin typeface="Arial" panose="020B0604020202020204" pitchFamily="34" charset="0"/>
                <a:cs typeface="Arial" panose="020B0604020202020204" pitchFamily="34" charset="0"/>
              </a:rPr>
              <a:t>physical abuse such as hitting, kicking, shaking, biting, hair pulling, or otherwise causing physical harm; </a:t>
            </a:r>
          </a:p>
          <a:p>
            <a:pPr>
              <a:defRPr/>
            </a:pPr>
            <a:r>
              <a:rPr lang="en-GB" dirty="0">
                <a:latin typeface="Arial" panose="020B0604020202020204" pitchFamily="34" charset="0"/>
                <a:cs typeface="Arial" panose="020B0604020202020204" pitchFamily="34" charset="0"/>
              </a:rPr>
              <a:t>sexual violence and sexual harassment; </a:t>
            </a:r>
          </a:p>
          <a:p>
            <a:pPr>
              <a:defRPr/>
            </a:pPr>
            <a:r>
              <a:rPr lang="en-GB" dirty="0">
                <a:latin typeface="Arial" panose="020B0604020202020204" pitchFamily="34" charset="0"/>
                <a:cs typeface="Arial" panose="020B0604020202020204" pitchFamily="34" charset="0"/>
              </a:rPr>
              <a:t>sexting (also known as youth produced sexual imagery); and </a:t>
            </a:r>
          </a:p>
          <a:p>
            <a:pPr>
              <a:defRPr/>
            </a:pPr>
            <a:r>
              <a:rPr lang="en-GB" dirty="0">
                <a:latin typeface="Arial" panose="020B0604020202020204" pitchFamily="34" charset="0"/>
                <a:cs typeface="Arial" panose="020B0604020202020204" pitchFamily="34" charset="0"/>
              </a:rPr>
              <a:t>initiation/hazing type violence and rituals. </a:t>
            </a:r>
          </a:p>
          <a:p>
            <a:pPr marL="82550" indent="0">
              <a:buNone/>
              <a:defRPr/>
            </a:pPr>
            <a:r>
              <a:rPr lang="en-GB" dirty="0">
                <a:latin typeface="Arial" panose="020B0604020202020204" pitchFamily="34" charset="0"/>
                <a:cs typeface="Arial" panose="020B0604020202020204" pitchFamily="34" charset="0"/>
              </a:rPr>
              <a:t>All staff should be clear as to the policy and procedures with regards to peer on peer abuse. </a:t>
            </a:r>
          </a:p>
          <a:p>
            <a:pPr marL="0" indent="0">
              <a:buNone/>
            </a:pPr>
            <a:endParaRPr lang="en-GB" dirty="0"/>
          </a:p>
        </p:txBody>
      </p:sp>
    </p:spTree>
    <p:extLst>
      <p:ext uri="{BB962C8B-B14F-4D97-AF65-F5344CB8AC3E}">
        <p14:creationId xmlns:p14="http://schemas.microsoft.com/office/powerpoint/2010/main" val="632810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16</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What is “</a:t>
            </a:r>
            <a:r>
              <a:rPr lang="en-GB" dirty="0" err="1"/>
              <a:t>upskirting</a:t>
            </a:r>
            <a:r>
              <a:rPr lang="en-GB" dirty="0"/>
              <a:t>”?</a:t>
            </a:r>
            <a:endParaRPr lang="en-GB" sz="4400" dirty="0"/>
          </a:p>
          <a:p>
            <a:pPr marL="0" indent="0">
              <a:buNone/>
            </a:pPr>
            <a:endParaRPr lang="en-GB" dirty="0"/>
          </a:p>
        </p:txBody>
      </p:sp>
    </p:spTree>
    <p:extLst>
      <p:ext uri="{BB962C8B-B14F-4D97-AF65-F5344CB8AC3E}">
        <p14:creationId xmlns:p14="http://schemas.microsoft.com/office/powerpoint/2010/main" val="1477344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16</a:t>
            </a:r>
          </a:p>
        </p:txBody>
      </p:sp>
      <p:sp>
        <p:nvSpPr>
          <p:cNvPr id="3" name="Content Placeholder 2"/>
          <p:cNvSpPr>
            <a:spLocks noGrp="1"/>
          </p:cNvSpPr>
          <p:nvPr>
            <p:ph idx="1"/>
          </p:nvPr>
        </p:nvSpPr>
        <p:spPr/>
        <p:txBody>
          <a:bodyPr/>
          <a:lstStyle/>
          <a:p>
            <a:pPr>
              <a:buFont typeface="Wingdings 2" panose="05020102010507070707" pitchFamily="18" charset="2"/>
              <a:buNone/>
            </a:pPr>
            <a:r>
              <a:rPr lang="en-GB" altLang="en-US" dirty="0">
                <a:latin typeface="Arial" panose="020B0604020202020204" pitchFamily="34" charset="0"/>
                <a:cs typeface="Arial" panose="020B0604020202020204" pitchFamily="34" charset="0"/>
              </a:rPr>
              <a:t>“</a:t>
            </a:r>
            <a:r>
              <a:rPr lang="en-GB" altLang="en-US" dirty="0" err="1">
                <a:latin typeface="Arial" panose="020B0604020202020204" pitchFamily="34" charset="0"/>
                <a:cs typeface="Arial" panose="020B0604020202020204" pitchFamily="34" charset="0"/>
              </a:rPr>
              <a:t>Upskirting</a:t>
            </a:r>
            <a:r>
              <a:rPr lang="en-GB" altLang="en-US" dirty="0">
                <a:latin typeface="Arial" panose="020B0604020202020204" pitchFamily="34" charset="0"/>
                <a:cs typeface="Arial" panose="020B0604020202020204" pitchFamily="34" charset="0"/>
              </a:rPr>
              <a:t>” typically involves taking a picture under a person’s clothing without them knowing, with the intention of viewing their genitals or buttocks to obtain sexual gratification, or cause the victim humiliation, distress or alarm. </a:t>
            </a:r>
          </a:p>
          <a:p>
            <a:pPr>
              <a:buFont typeface="Wingdings 2" panose="05020102010507070707" pitchFamily="18" charset="2"/>
              <a:buNone/>
            </a:pPr>
            <a:r>
              <a:rPr lang="en-GB" altLang="en-US" dirty="0">
                <a:latin typeface="Arial" panose="020B0604020202020204" pitchFamily="34" charset="0"/>
                <a:cs typeface="Arial" panose="020B0604020202020204" pitchFamily="34" charset="0"/>
              </a:rPr>
              <a:t>It is now a criminal offence. </a:t>
            </a:r>
          </a:p>
          <a:p>
            <a:pPr marL="0" indent="0">
              <a:buNone/>
            </a:pPr>
            <a:endParaRPr lang="en-GB" dirty="0"/>
          </a:p>
        </p:txBody>
      </p:sp>
    </p:spTree>
    <p:extLst>
      <p:ext uri="{BB962C8B-B14F-4D97-AF65-F5344CB8AC3E}">
        <p14:creationId xmlns:p14="http://schemas.microsoft.com/office/powerpoint/2010/main" val="3385276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17</a:t>
            </a:r>
          </a:p>
        </p:txBody>
      </p:sp>
      <p:sp>
        <p:nvSpPr>
          <p:cNvPr id="3" name="Content Placeholder 2"/>
          <p:cNvSpPr>
            <a:spLocks noGrp="1"/>
          </p:cNvSpPr>
          <p:nvPr>
            <p:ph idx="1"/>
          </p:nvPr>
        </p:nvSpPr>
        <p:spPr/>
        <p:txBody>
          <a:bodyPr/>
          <a:lstStyle/>
          <a:p>
            <a:pPr marL="0" indent="0">
              <a:buNone/>
            </a:pPr>
            <a:endParaRPr lang="en-GB" dirty="0"/>
          </a:p>
          <a:p>
            <a:pPr>
              <a:buFont typeface="Wingdings 2" panose="05020102010507070707" pitchFamily="18" charset="2"/>
              <a:buNone/>
            </a:pPr>
            <a:r>
              <a:rPr lang="en-GB" altLang="en-US" dirty="0">
                <a:latin typeface="Arial" panose="020B0604020202020204" pitchFamily="34" charset="0"/>
                <a:cs typeface="Arial" panose="020B0604020202020204" pitchFamily="34" charset="0"/>
              </a:rPr>
              <a:t>There is a new section on “serious violence” in </a:t>
            </a:r>
            <a:r>
              <a:rPr lang="en-GB" altLang="en-US" dirty="0" err="1">
                <a:latin typeface="Arial" panose="020B0604020202020204" pitchFamily="34" charset="0"/>
                <a:cs typeface="Arial" panose="020B0604020202020204" pitchFamily="34" charset="0"/>
              </a:rPr>
              <a:t>KCSiE</a:t>
            </a:r>
            <a:r>
              <a:rPr lang="en-GB" altLang="en-US" dirty="0">
                <a:latin typeface="Arial" panose="020B0604020202020204" pitchFamily="34" charset="0"/>
                <a:cs typeface="Arial" panose="020B0604020202020204" pitchFamily="34" charset="0"/>
              </a:rPr>
              <a:t> 2019. </a:t>
            </a:r>
          </a:p>
          <a:p>
            <a:pPr>
              <a:buFont typeface="Wingdings 2" panose="05020102010507070707" pitchFamily="18" charset="2"/>
              <a:buNone/>
            </a:pPr>
            <a:r>
              <a:rPr lang="en-GB" altLang="en-US" dirty="0">
                <a:latin typeface="Arial" panose="020B0604020202020204" pitchFamily="34" charset="0"/>
                <a:cs typeface="Arial" panose="020B0604020202020204" pitchFamily="34" charset="0"/>
              </a:rPr>
              <a:t>What are the indicators which may signal that children are at risk from, or are involved with serious violent crime?</a:t>
            </a:r>
          </a:p>
          <a:p>
            <a:pPr marL="0" indent="0">
              <a:buNone/>
            </a:pPr>
            <a:endParaRPr lang="en-GB" dirty="0"/>
          </a:p>
        </p:txBody>
      </p:sp>
    </p:spTree>
    <p:extLst>
      <p:ext uri="{BB962C8B-B14F-4D97-AF65-F5344CB8AC3E}">
        <p14:creationId xmlns:p14="http://schemas.microsoft.com/office/powerpoint/2010/main" val="1867878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17</a:t>
            </a:r>
          </a:p>
        </p:txBody>
      </p:sp>
      <p:sp>
        <p:nvSpPr>
          <p:cNvPr id="3" name="Content Placeholder 2"/>
          <p:cNvSpPr>
            <a:spLocks noGrp="1"/>
          </p:cNvSpPr>
          <p:nvPr>
            <p:ph idx="1"/>
          </p:nvPr>
        </p:nvSpPr>
        <p:spPr/>
        <p:txBody>
          <a:bodyPr>
            <a:normAutofit fontScale="70000" lnSpcReduction="20000"/>
          </a:bodyPr>
          <a:lstStyle/>
          <a:p>
            <a:pPr>
              <a:buFont typeface="Wingdings 2" panose="05020102010507070707" pitchFamily="18" charset="2"/>
              <a:buNone/>
            </a:pPr>
            <a:r>
              <a:rPr lang="en-GB" altLang="en-US" dirty="0">
                <a:latin typeface="Arial" panose="020B0604020202020204" pitchFamily="34" charset="0"/>
                <a:cs typeface="Arial" panose="020B0604020202020204" pitchFamily="34" charset="0"/>
              </a:rPr>
              <a:t>All staff should be aware of indicators, which may signal that children/ vulnerable adults are at risk from, or are involved with serious violent crime. </a:t>
            </a:r>
          </a:p>
          <a:p>
            <a:pPr>
              <a:buFont typeface="Wingdings 2" panose="05020102010507070707" pitchFamily="18" charset="2"/>
              <a:buNone/>
            </a:pPr>
            <a:r>
              <a:rPr lang="en-GB" altLang="en-US" dirty="0">
                <a:latin typeface="Arial" panose="020B0604020202020204" pitchFamily="34" charset="0"/>
                <a:cs typeface="Arial" panose="020B0604020202020204" pitchFamily="34" charset="0"/>
              </a:rPr>
              <a:t>These may include increased absence from school/ college, a change in friendships or relationships with older individuals or groups, a significant decline in performance, signs of self-harm or a significant change in wellbeing, or signs of assault or unexplained injuries. </a:t>
            </a:r>
          </a:p>
          <a:p>
            <a:pPr>
              <a:buFont typeface="Wingdings 2" panose="05020102010507070707" pitchFamily="18" charset="2"/>
              <a:buNone/>
            </a:pPr>
            <a:r>
              <a:rPr lang="en-GB" altLang="en-US" dirty="0">
                <a:latin typeface="Arial" panose="020B0604020202020204" pitchFamily="34" charset="0"/>
                <a:cs typeface="Arial" panose="020B0604020202020204" pitchFamily="34" charset="0"/>
              </a:rPr>
              <a:t>Unexplained gifts or new possessions could also indicate that children/ vulnerable adults have been approached by, or are involved with, individuals associated with criminal networks or gangs. </a:t>
            </a:r>
          </a:p>
          <a:p>
            <a:endParaRPr lang="en-GB" dirty="0"/>
          </a:p>
        </p:txBody>
      </p:sp>
    </p:spTree>
    <p:extLst>
      <p:ext uri="{BB962C8B-B14F-4D97-AF65-F5344CB8AC3E}">
        <p14:creationId xmlns:p14="http://schemas.microsoft.com/office/powerpoint/2010/main" val="16081525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18</a:t>
            </a:r>
          </a:p>
        </p:txBody>
      </p:sp>
      <p:sp>
        <p:nvSpPr>
          <p:cNvPr id="3" name="Content Placeholder 2"/>
          <p:cNvSpPr>
            <a:spLocks noGrp="1"/>
          </p:cNvSpPr>
          <p:nvPr>
            <p:ph idx="1"/>
          </p:nvPr>
        </p:nvSpPr>
        <p:spPr/>
        <p:txBody>
          <a:bodyPr>
            <a:normAutofit fontScale="92500" lnSpcReduction="20000"/>
          </a:bodyPr>
          <a:lstStyle/>
          <a:p>
            <a:pPr marL="0" indent="0">
              <a:buNone/>
            </a:pPr>
            <a:endParaRPr lang="en-GB" dirty="0"/>
          </a:p>
          <a:p>
            <a:pPr marL="82550" indent="0">
              <a:buNone/>
              <a:defRPr/>
            </a:pPr>
            <a:r>
              <a:rPr lang="en-GB" dirty="0">
                <a:latin typeface="Arial" panose="020B0604020202020204" pitchFamily="34" charset="0"/>
                <a:cs typeface="Arial" panose="020B0604020202020204" pitchFamily="34" charset="0"/>
              </a:rPr>
              <a:t>Since July 2015 all schools and colleges have been subject to a duty to have “due regard” to the need to prevent people from being drawn into terrorism. </a:t>
            </a:r>
          </a:p>
          <a:p>
            <a:pPr marL="82550" indent="0">
              <a:buNone/>
              <a:defRPr/>
            </a:pPr>
            <a:r>
              <a:rPr lang="en-GB" dirty="0">
                <a:latin typeface="Arial" panose="020B0604020202020204" pitchFamily="34" charset="0"/>
                <a:cs typeface="Arial" panose="020B0604020202020204" pitchFamily="34" charset="0"/>
              </a:rPr>
              <a:t>What is this duty called?</a:t>
            </a:r>
          </a:p>
          <a:p>
            <a:pPr marL="82550" indent="0">
              <a:buNone/>
              <a:defRPr/>
            </a:pPr>
            <a:r>
              <a:rPr lang="en-GB" dirty="0">
                <a:latin typeface="Arial" panose="020B0604020202020204" pitchFamily="34" charset="0"/>
                <a:cs typeface="Arial" panose="020B0604020202020204" pitchFamily="34" charset="0"/>
              </a:rPr>
              <a:t>Do you know the four general themes the guidance covers?</a:t>
            </a:r>
          </a:p>
          <a:p>
            <a:pPr marL="82550" indent="0">
              <a:buNone/>
              <a:defRPr/>
            </a:pPr>
            <a:r>
              <a:rPr lang="en-GB" sz="3200" dirty="0">
                <a:latin typeface="Arial" panose="020B0604020202020204" pitchFamily="34" charset="0"/>
                <a:cs typeface="Arial" panose="020B0604020202020204" pitchFamily="34" charset="0"/>
              </a:rPr>
              <a:t>Do you know the name of ARENA’s lead for Prevent?</a:t>
            </a:r>
            <a:endParaRPr lang="en-GB"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5629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Who should you talk to if you have a concern about a child or vulnerable adult? </a:t>
            </a:r>
            <a:endParaRPr lang="en-GB" sz="4400" dirty="0"/>
          </a:p>
          <a:p>
            <a:pPr marL="0" indent="0">
              <a:buNone/>
            </a:pPr>
            <a:endParaRPr lang="en-GB" dirty="0"/>
          </a:p>
        </p:txBody>
      </p:sp>
    </p:spTree>
    <p:extLst>
      <p:ext uri="{BB962C8B-B14F-4D97-AF65-F5344CB8AC3E}">
        <p14:creationId xmlns:p14="http://schemas.microsoft.com/office/powerpoint/2010/main" val="40468748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18</a:t>
            </a:r>
          </a:p>
        </p:txBody>
      </p:sp>
      <p:sp>
        <p:nvSpPr>
          <p:cNvPr id="3" name="Content Placeholder 2"/>
          <p:cNvSpPr>
            <a:spLocks noGrp="1"/>
          </p:cNvSpPr>
          <p:nvPr>
            <p:ph idx="1"/>
          </p:nvPr>
        </p:nvSpPr>
        <p:spPr/>
        <p:txBody>
          <a:bodyPr>
            <a:normAutofit fontScale="92500" lnSpcReduction="10000"/>
          </a:bodyPr>
          <a:lstStyle/>
          <a:p>
            <a:pPr marL="82550" indent="0">
              <a:buNone/>
              <a:defRPr/>
            </a:pPr>
            <a:r>
              <a:rPr lang="en-GB" b="1" dirty="0">
                <a:latin typeface="Arial" panose="020B0604020202020204" pitchFamily="34" charset="0"/>
                <a:cs typeface="Arial" panose="020B0604020202020204" pitchFamily="34" charset="0"/>
              </a:rPr>
              <a:t>The Prevent Duty</a:t>
            </a:r>
          </a:p>
          <a:p>
            <a:pPr>
              <a:defRPr/>
            </a:pPr>
            <a:r>
              <a:rPr lang="en-GB" dirty="0">
                <a:latin typeface="Arial" panose="020B0604020202020204" pitchFamily="34" charset="0"/>
                <a:cs typeface="Arial" panose="020B0604020202020204" pitchFamily="34" charset="0"/>
              </a:rPr>
              <a:t>Risk assessment</a:t>
            </a:r>
          </a:p>
          <a:p>
            <a:pPr>
              <a:defRPr/>
            </a:pPr>
            <a:r>
              <a:rPr lang="en-GB" dirty="0">
                <a:latin typeface="Arial" panose="020B0604020202020204" pitchFamily="34" charset="0"/>
                <a:cs typeface="Arial" panose="020B0604020202020204" pitchFamily="34" charset="0"/>
              </a:rPr>
              <a:t>Working in partnership</a:t>
            </a:r>
          </a:p>
          <a:p>
            <a:pPr>
              <a:defRPr/>
            </a:pPr>
            <a:r>
              <a:rPr lang="en-GB" dirty="0">
                <a:latin typeface="Arial" panose="020B0604020202020204" pitchFamily="34" charset="0"/>
                <a:cs typeface="Arial" panose="020B0604020202020204" pitchFamily="34" charset="0"/>
              </a:rPr>
              <a:t>Staff training</a:t>
            </a:r>
          </a:p>
          <a:p>
            <a:pPr>
              <a:defRPr/>
            </a:pPr>
            <a:r>
              <a:rPr lang="en-GB" dirty="0">
                <a:latin typeface="Arial" panose="020B0604020202020204" pitchFamily="34" charset="0"/>
                <a:cs typeface="Arial" panose="020B0604020202020204" pitchFamily="34" charset="0"/>
              </a:rPr>
              <a:t>IT policies</a:t>
            </a:r>
          </a:p>
          <a:p>
            <a:pPr marL="0" indent="0">
              <a:buNone/>
            </a:pPr>
            <a:r>
              <a:rPr lang="en-GB" dirty="0"/>
              <a:t>Prevent Lead: Joy Mounter</a:t>
            </a:r>
          </a:p>
          <a:p>
            <a:pPr marL="0" indent="0">
              <a:buNone/>
            </a:pPr>
            <a:r>
              <a:rPr lang="en-GB" dirty="0"/>
              <a:t>Prevent Officers: Jacky </a:t>
            </a:r>
            <a:r>
              <a:rPr lang="en-GB" dirty="0" err="1"/>
              <a:t>Olver</a:t>
            </a:r>
            <a:endParaRPr lang="en-GB" dirty="0"/>
          </a:p>
          <a:p>
            <a:pPr marL="0" indent="0">
              <a:buNone/>
            </a:pPr>
            <a:r>
              <a:rPr lang="en-GB" dirty="0"/>
              <a:t>                            </a:t>
            </a:r>
            <a:r>
              <a:rPr lang="en-GB" dirty="0">
                <a:solidFill>
                  <a:srgbClr val="FF0000"/>
                </a:solidFill>
              </a:rPr>
              <a:t>Michelle Roberts</a:t>
            </a:r>
          </a:p>
        </p:txBody>
      </p:sp>
    </p:spTree>
    <p:extLst>
      <p:ext uri="{BB962C8B-B14F-4D97-AF65-F5344CB8AC3E}">
        <p14:creationId xmlns:p14="http://schemas.microsoft.com/office/powerpoint/2010/main" val="4107781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19</a:t>
            </a:r>
          </a:p>
        </p:txBody>
      </p:sp>
      <p:sp>
        <p:nvSpPr>
          <p:cNvPr id="3" name="Content Placeholder 2"/>
          <p:cNvSpPr>
            <a:spLocks noGrp="1"/>
          </p:cNvSpPr>
          <p:nvPr>
            <p:ph idx="1"/>
          </p:nvPr>
        </p:nvSpPr>
        <p:spPr/>
        <p:txBody>
          <a:bodyPr/>
          <a:lstStyle/>
          <a:p>
            <a:pPr marL="82550" lvl="0" indent="0">
              <a:lnSpc>
                <a:spcPct val="100000"/>
              </a:lnSpc>
              <a:spcBef>
                <a:spcPts val="0"/>
              </a:spcBef>
              <a:buNone/>
              <a:defRPr/>
            </a:pPr>
            <a:r>
              <a:rPr lang="en-GB" sz="4400" dirty="0">
                <a:solidFill>
                  <a:prstClr val="black"/>
                </a:solidFill>
                <a:latin typeface="Arial" panose="020B0604020202020204" pitchFamily="34" charset="0"/>
                <a:cs typeface="Arial" panose="020B0604020202020204" pitchFamily="34" charset="0"/>
              </a:rPr>
              <a:t>If you suspect that an act of Female Genital Mutilation appears to have been carried out on a girl under the age of 18, what should you do?</a:t>
            </a:r>
            <a:endParaRPr lang="en-GB" sz="5100" dirty="0">
              <a:solidFill>
                <a:prstClr val="black"/>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077532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FGM, what should I do?</a:t>
            </a:r>
          </a:p>
        </p:txBody>
      </p:sp>
      <p:sp>
        <p:nvSpPr>
          <p:cNvPr id="3" name="Content Placeholder 2"/>
          <p:cNvSpPr>
            <a:spLocks noGrp="1"/>
          </p:cNvSpPr>
          <p:nvPr>
            <p:ph idx="1"/>
          </p:nvPr>
        </p:nvSpPr>
        <p:spPr/>
        <p:txBody>
          <a:bodyPr>
            <a:normAutofit fontScale="92500" lnSpcReduction="10000"/>
          </a:bodyPr>
          <a:lstStyle/>
          <a:p>
            <a:pPr marL="365760" lvl="0" indent="-283464">
              <a:lnSpc>
                <a:spcPct val="100000"/>
              </a:lnSpc>
              <a:spcBef>
                <a:spcPts val="0"/>
              </a:spcBef>
              <a:buNone/>
              <a:defRPr/>
            </a:pPr>
            <a:r>
              <a:rPr lang="en-GB" sz="2400" dirty="0">
                <a:solidFill>
                  <a:prstClr val="black"/>
                </a:solidFill>
                <a:latin typeface="Arial" panose="020B0604020202020204" pitchFamily="34" charset="0"/>
                <a:cs typeface="Arial" panose="020B0604020202020204" pitchFamily="34" charset="0"/>
              </a:rPr>
              <a:t>Teachers </a:t>
            </a:r>
            <a:r>
              <a:rPr lang="en-GB" sz="2400" b="1" dirty="0">
                <a:solidFill>
                  <a:prstClr val="black"/>
                </a:solidFill>
                <a:latin typeface="Arial" panose="020B0604020202020204" pitchFamily="34" charset="0"/>
                <a:cs typeface="Arial" panose="020B0604020202020204" pitchFamily="34" charset="0"/>
              </a:rPr>
              <a:t>must </a:t>
            </a:r>
            <a:r>
              <a:rPr lang="en-GB" sz="2400" dirty="0">
                <a:solidFill>
                  <a:prstClr val="black"/>
                </a:solidFill>
                <a:latin typeface="Arial" panose="020B0604020202020204" pitchFamily="34" charset="0"/>
                <a:cs typeface="Arial" panose="020B0604020202020204" pitchFamily="34" charset="0"/>
              </a:rPr>
              <a:t>personally report to the police cases where they discover that an act of FGM appears to have been carried out. </a:t>
            </a:r>
          </a:p>
          <a:p>
            <a:pPr marL="365760" lvl="0" indent="-283464">
              <a:lnSpc>
                <a:spcPct val="100000"/>
              </a:lnSpc>
              <a:spcBef>
                <a:spcPts val="0"/>
              </a:spcBef>
              <a:buNone/>
              <a:defRPr/>
            </a:pPr>
            <a:r>
              <a:rPr lang="en-GB" sz="2400" dirty="0">
                <a:solidFill>
                  <a:prstClr val="black"/>
                </a:solidFill>
                <a:latin typeface="Arial" panose="020B0604020202020204" pitchFamily="34" charset="0"/>
                <a:cs typeface="Arial" panose="020B0604020202020204" pitchFamily="34" charset="0"/>
              </a:rPr>
              <a:t>Unless the teacher has a good reason not to, they should also still consider and discuss any such case with the school or college’s Designated Safeguarding Lead and involve children’s social care as appropriate. </a:t>
            </a:r>
          </a:p>
          <a:p>
            <a:pPr marL="365760" lvl="0" indent="-283464">
              <a:lnSpc>
                <a:spcPct val="100000"/>
              </a:lnSpc>
              <a:spcBef>
                <a:spcPts val="0"/>
              </a:spcBef>
              <a:buNone/>
              <a:defRPr/>
            </a:pPr>
            <a:r>
              <a:rPr lang="en-GB" sz="2400" dirty="0">
                <a:solidFill>
                  <a:prstClr val="black"/>
                </a:solidFill>
                <a:latin typeface="Arial" panose="020B0604020202020204" pitchFamily="34" charset="0"/>
                <a:cs typeface="Arial" panose="020B0604020202020204" pitchFamily="34" charset="0"/>
              </a:rPr>
              <a:t>The duty does not apply in relation to at risk or suspected cases (i.e. where the teacher does not discover that an act of FGM appears to have been carried out, either through disclosure by the victim or visual evidence) or in cases where the woman is 18 or over. In these cases, teachers should follow local safeguarding procedures.</a:t>
            </a:r>
          </a:p>
          <a:p>
            <a:endParaRPr lang="en-GB" dirty="0"/>
          </a:p>
        </p:txBody>
      </p:sp>
    </p:spTree>
    <p:extLst>
      <p:ext uri="{BB962C8B-B14F-4D97-AF65-F5344CB8AC3E}">
        <p14:creationId xmlns:p14="http://schemas.microsoft.com/office/powerpoint/2010/main" val="2908301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20</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What should you do if you think that a concern you have raised has not been followed up? </a:t>
            </a:r>
            <a:endParaRPr lang="en-GB" sz="44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7109013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defRPr/>
            </a:pPr>
            <a:r>
              <a:rPr lang="en-GB" sz="2400" dirty="0">
                <a:solidFill>
                  <a:prstClr val="black"/>
                </a:solidFill>
                <a:latin typeface="Arial" panose="020B0604020202020204" pitchFamily="34" charset="0"/>
                <a:cs typeface="Arial" panose="020B0604020202020204" pitchFamily="34" charset="0"/>
              </a:rPr>
              <a:t>All staff and volunteers should feel able to raise concerns about poor or unsafe practice and potential failures in the  safeguarding regime and know that such concerns will be taken seriously by the management team. </a:t>
            </a:r>
          </a:p>
          <a:p>
            <a:pPr marL="0" lvl="0" indent="0">
              <a:lnSpc>
                <a:spcPct val="100000"/>
              </a:lnSpc>
              <a:spcBef>
                <a:spcPts val="0"/>
              </a:spcBef>
              <a:buNone/>
              <a:defRPr/>
            </a:pPr>
            <a:endParaRPr lang="en-GB" sz="2400"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defRPr/>
            </a:pPr>
            <a:r>
              <a:rPr lang="en-GB" sz="2400" dirty="0">
                <a:solidFill>
                  <a:prstClr val="black"/>
                </a:solidFill>
                <a:latin typeface="Arial" panose="020B0604020202020204" pitchFamily="34" charset="0"/>
                <a:cs typeface="Arial" panose="020B0604020202020204" pitchFamily="34" charset="0"/>
              </a:rPr>
              <a:t>Appropriate whistleblowing procedures are reflected in staff training for such concerns to be raised with the management team. </a:t>
            </a:r>
          </a:p>
          <a:p>
            <a:pPr marL="0" lvl="0" indent="0">
              <a:lnSpc>
                <a:spcPct val="100000"/>
              </a:lnSpc>
              <a:spcBef>
                <a:spcPts val="0"/>
              </a:spcBef>
              <a:buNone/>
              <a:defRPr/>
            </a:pPr>
            <a:endParaRPr lang="en-GB" sz="2400"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defRPr/>
            </a:pPr>
            <a:r>
              <a:rPr lang="en-GB" sz="2400" dirty="0">
                <a:solidFill>
                  <a:prstClr val="black"/>
                </a:solidFill>
                <a:latin typeface="Arial" panose="020B0604020202020204" pitchFamily="34" charset="0"/>
                <a:cs typeface="Arial" panose="020B0604020202020204" pitchFamily="34" charset="0"/>
              </a:rPr>
              <a:t>The NSPCC whistleblowing helpline is available for staff who do not feel able to raise concerns regarding child protection failures internally. Staff can call 0800 028 0285 – line is available from 8:00 am to 8:00 pm, Monday to Friday or </a:t>
            </a:r>
          </a:p>
          <a:p>
            <a:pPr marL="0" lvl="0" indent="0">
              <a:lnSpc>
                <a:spcPct val="100000"/>
              </a:lnSpc>
              <a:spcBef>
                <a:spcPts val="0"/>
              </a:spcBef>
              <a:buNone/>
              <a:defRPr/>
            </a:pPr>
            <a:r>
              <a:rPr lang="en-GB" sz="2400" dirty="0">
                <a:solidFill>
                  <a:prstClr val="black"/>
                </a:solidFill>
                <a:latin typeface="Arial" panose="020B0604020202020204" pitchFamily="34" charset="0"/>
                <a:cs typeface="Arial" panose="020B0604020202020204" pitchFamily="34" charset="0"/>
              </a:rPr>
              <a:t>email: help@nspcc.org.uk </a:t>
            </a:r>
          </a:p>
          <a:p>
            <a:endParaRPr lang="en-GB" dirty="0"/>
          </a:p>
        </p:txBody>
      </p:sp>
    </p:spTree>
    <p:extLst>
      <p:ext uri="{BB962C8B-B14F-4D97-AF65-F5344CB8AC3E}">
        <p14:creationId xmlns:p14="http://schemas.microsoft.com/office/powerpoint/2010/main" val="2649195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Devon Safeguarding Adults Partnership (DSAP)</a:t>
            </a:r>
          </a:p>
        </p:txBody>
      </p:sp>
      <p:sp>
        <p:nvSpPr>
          <p:cNvPr id="3" name="Content Placeholder 2"/>
          <p:cNvSpPr>
            <a:spLocks noGrp="1"/>
          </p:cNvSpPr>
          <p:nvPr>
            <p:ph idx="1"/>
          </p:nvPr>
        </p:nvSpPr>
        <p:spPr/>
        <p:txBody>
          <a:bodyPr>
            <a:normAutofit fontScale="47500" lnSpcReduction="20000"/>
          </a:bodyPr>
          <a:lstStyle/>
          <a:p>
            <a:pPr mar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Telephone:  </a:t>
            </a:r>
            <a:r>
              <a:rPr lang="en-GB" b="1" dirty="0">
                <a:hlinkClick r:id="rId2"/>
              </a:rPr>
              <a:t>0345 155 1007</a:t>
            </a:r>
            <a:r>
              <a:rPr lang="en-GB" b="1" dirty="0"/>
              <a:t> </a:t>
            </a:r>
            <a:r>
              <a:rPr lang="en-GB" altLang="en-US" b="1" kern="0" dirty="0">
                <a:solidFill>
                  <a:srgbClr val="000099"/>
                </a:solidFill>
                <a:latin typeface="Arial" panose="020B0604020202020204" pitchFamily="34" charset="0"/>
                <a:cs typeface="Arial" panose="020B0604020202020204" pitchFamily="34" charset="0"/>
              </a:rPr>
              <a:t> </a:t>
            </a:r>
            <a:r>
              <a:rPr lang="en-GB" altLang="en-US" kern="0" dirty="0">
                <a:solidFill>
                  <a:srgbClr val="000099"/>
                </a:solidFill>
                <a:latin typeface="Arial" panose="020B0604020202020204" pitchFamily="34" charset="0"/>
                <a:cs typeface="Arial" panose="020B0604020202020204" pitchFamily="34" charset="0"/>
              </a:rPr>
              <a:t>(stating ‘Urgent Enquiry’ for urgent situation) </a:t>
            </a:r>
          </a:p>
          <a:p>
            <a:pPr marL="0" lvl="0" indent="0" algn="ctr">
              <a:lnSpc>
                <a:spcPct val="100000"/>
              </a:lnSpc>
              <a:spcBef>
                <a:spcPts val="600"/>
              </a:spcBef>
              <a:buNone/>
              <a:defRPr/>
            </a:pPr>
            <a:r>
              <a:rPr lang="en-GB" dirty="0"/>
              <a:t>(Monday-Friday 8am-8pm and Saturday 9am-1pm </a:t>
            </a:r>
          </a:p>
          <a:p>
            <a:pPr marL="0" lvl="0" indent="0" algn="ctr">
              <a:lnSpc>
                <a:spcPct val="100000"/>
              </a:lnSpc>
              <a:spcBef>
                <a:spcPts val="600"/>
              </a:spcBef>
              <a:buNone/>
              <a:defRPr/>
            </a:pPr>
            <a:r>
              <a:rPr lang="en-GB" b="1" dirty="0"/>
              <a:t>Outside of these hours </a:t>
            </a:r>
            <a:r>
              <a:rPr lang="en-GB" dirty="0"/>
              <a:t>or on bank holidays call 0845 6000 388 or email the address below)</a:t>
            </a: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endParaRPr lang="en-GB" altLang="en-US" b="1" kern="0" dirty="0">
              <a:solidFill>
                <a:prstClr val="black"/>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err="1">
                <a:solidFill>
                  <a:prstClr val="black"/>
                </a:solidFill>
                <a:latin typeface="Arial" panose="020B0604020202020204" pitchFamily="34" charset="0"/>
                <a:cs typeface="Arial" panose="020B0604020202020204" pitchFamily="34" charset="0"/>
              </a:rPr>
              <a:t>E-mail:</a:t>
            </a:r>
            <a:r>
              <a:rPr lang="en-GB" b="1" dirty="0" err="1">
                <a:hlinkClick r:id="rId3"/>
              </a:rPr>
              <a:t>csc.caredirect@devon.gov.uk</a:t>
            </a:r>
            <a:r>
              <a:rPr lang="en-GB" dirty="0"/>
              <a:t>.</a:t>
            </a:r>
            <a:r>
              <a:rPr lang="en-GB" altLang="en-US" b="1" kern="0" dirty="0">
                <a:solidFill>
                  <a:prstClr val="black"/>
                </a:solidFill>
                <a:latin typeface="Arial" panose="020B0604020202020204" pitchFamily="34" charset="0"/>
                <a:cs typeface="Arial" panose="020B0604020202020204" pitchFamily="34" charset="0"/>
              </a:rPr>
              <a:t> </a:t>
            </a: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Referral Form:  </a:t>
            </a:r>
            <a:r>
              <a:rPr lang="en-GB" altLang="en-US" kern="0" dirty="0">
                <a:solidFill>
                  <a:srgbClr val="000000"/>
                </a:solidFill>
                <a:latin typeface="Arial" panose="020B0604020202020204" pitchFamily="34" charset="0"/>
                <a:cs typeface="Arial" panose="020B0604020202020204" pitchFamily="34" charset="0"/>
              </a:rPr>
              <a:t>www.devon.gov.uk/mash-enquiryform.doc</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Post: </a:t>
            </a:r>
            <a:r>
              <a:rPr lang="en-GB" altLang="en-US" kern="0" dirty="0">
                <a:solidFill>
                  <a:srgbClr val="000099"/>
                </a:solidFill>
                <a:latin typeface="Arial" panose="020B0604020202020204" pitchFamily="34" charset="0"/>
                <a:cs typeface="Arial" panose="020B0604020202020204" pitchFamily="34" charset="0"/>
              </a:rPr>
              <a:t>Multi-Agency Safeguarding Hub, P.O. Box 723, Exeter EX1 9QS</a:t>
            </a:r>
          </a:p>
          <a:p>
            <a:pPr marL="0" lvl="0" indent="0" algn="ctr">
              <a:lnSpc>
                <a:spcPct val="100000"/>
              </a:lnSpc>
              <a:spcBef>
                <a:spcPts val="600"/>
              </a:spcBef>
              <a:buNone/>
              <a:defRPr/>
            </a:pPr>
            <a:endParaRPr lang="en-GB" altLang="en-US"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Police</a:t>
            </a:r>
            <a:r>
              <a:rPr lang="en-GB" altLang="en-US" kern="0" dirty="0">
                <a:solidFill>
                  <a:srgbClr val="000099"/>
                </a:solidFill>
                <a:latin typeface="Arial" panose="020B0604020202020204" pitchFamily="34" charset="0"/>
                <a:cs typeface="Arial" panose="020B0604020202020204" pitchFamily="34" charset="0"/>
              </a:rPr>
              <a:t> (non emergency) </a:t>
            </a:r>
            <a:r>
              <a:rPr lang="en-GB" altLang="en-US" b="1" kern="0" dirty="0">
                <a:solidFill>
                  <a:srgbClr val="000099"/>
                </a:solidFill>
                <a:latin typeface="Arial" panose="020B0604020202020204" pitchFamily="34" charset="0"/>
                <a:cs typeface="Arial" panose="020B0604020202020204" pitchFamily="34" charset="0"/>
              </a:rPr>
              <a:t>101</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Children’s Social Care Emergency Duty Team </a:t>
            </a:r>
            <a:r>
              <a:rPr lang="en-GB" altLang="en-US" kern="0" dirty="0">
                <a:solidFill>
                  <a:srgbClr val="000099"/>
                </a:solidFill>
                <a:latin typeface="Arial" panose="020B0604020202020204" pitchFamily="34" charset="0"/>
                <a:cs typeface="Arial" panose="020B0604020202020204" pitchFamily="34" charset="0"/>
              </a:rPr>
              <a:t>(out of hours) </a:t>
            </a:r>
            <a:r>
              <a:rPr lang="en-GB" altLang="en-US" b="1" kern="0" dirty="0">
                <a:solidFill>
                  <a:srgbClr val="000099"/>
                </a:solidFill>
                <a:latin typeface="Arial" panose="020B0604020202020204" pitchFamily="34" charset="0"/>
                <a:cs typeface="Arial" panose="020B0604020202020204" pitchFamily="34" charset="0"/>
              </a:rPr>
              <a:t>0845 6000 388</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For all LADO enquiries Exeter (01392) 384964</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Or</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http://www.devon.gov.uk/lado</a:t>
            </a:r>
          </a:p>
          <a:p>
            <a:endParaRPr lang="en-GB" dirty="0"/>
          </a:p>
        </p:txBody>
      </p:sp>
    </p:spTree>
    <p:extLst>
      <p:ext uri="{BB962C8B-B14F-4D97-AF65-F5344CB8AC3E}">
        <p14:creationId xmlns:p14="http://schemas.microsoft.com/office/powerpoint/2010/main" val="13784258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Devon Domestic Violence </a:t>
            </a:r>
          </a:p>
        </p:txBody>
      </p:sp>
      <p:sp>
        <p:nvSpPr>
          <p:cNvPr id="3" name="Content Placeholder 2"/>
          <p:cNvSpPr>
            <a:spLocks noGrp="1"/>
          </p:cNvSpPr>
          <p:nvPr>
            <p:ph idx="1"/>
          </p:nvPr>
        </p:nvSpPr>
        <p:spPr/>
        <p:txBody>
          <a:bodyPr>
            <a:normAutofit fontScale="47500" lnSpcReduction="20000"/>
          </a:bodyPr>
          <a:lstStyle/>
          <a:p>
            <a:r>
              <a:rPr lang="en-GB" b="1" dirty="0"/>
              <a:t>If you are in immediate danger </a:t>
            </a:r>
            <a:r>
              <a:rPr lang="en-GB" b="1" dirty="0">
                <a:hlinkClick r:id="rId2"/>
              </a:rPr>
              <a:t>call 999 now</a:t>
            </a:r>
            <a:endParaRPr lang="en-GB" b="1" dirty="0"/>
          </a:p>
          <a:p>
            <a:r>
              <a:rPr lang="en-GB" dirty="0"/>
              <a:t>For independent confidential advice call:</a:t>
            </a:r>
          </a:p>
          <a:p>
            <a:r>
              <a:rPr lang="en-GB" b="1" dirty="0"/>
              <a:t>Devon's domestic abuse helpline </a:t>
            </a:r>
            <a:br>
              <a:rPr lang="en-GB" b="1" dirty="0"/>
            </a:br>
            <a:r>
              <a:rPr lang="en-GB" b="1" dirty="0">
                <a:hlinkClick r:id="rId3"/>
              </a:rPr>
              <a:t>0345 155 1074</a:t>
            </a:r>
            <a:endParaRPr lang="en-GB" b="1" dirty="0"/>
          </a:p>
          <a:p>
            <a:r>
              <a:rPr lang="en-GB" b="1" dirty="0"/>
              <a:t>Rape crisis helpline </a:t>
            </a:r>
            <a:br>
              <a:rPr lang="en-GB" b="1" dirty="0"/>
            </a:br>
            <a:r>
              <a:rPr lang="en-GB" b="1" u="sng" dirty="0">
                <a:hlinkClick r:id="rId4"/>
              </a:rPr>
              <a:t>0808 802 9999</a:t>
            </a:r>
            <a:endParaRPr lang="en-GB" b="1" dirty="0"/>
          </a:p>
          <a:p>
            <a:endParaRPr lang="en-GB" dirty="0"/>
          </a:p>
          <a:p>
            <a:pPr marL="0" indent="0">
              <a:buNone/>
            </a:pPr>
            <a:r>
              <a:rPr lang="en-GB"/>
              <a:t>Other</a:t>
            </a:r>
            <a:r>
              <a:rPr lang="en-GB" dirty="0"/>
              <a:t> charities and organisations offering support within Devon include:</a:t>
            </a:r>
          </a:p>
          <a:p>
            <a:r>
              <a:rPr lang="en-GB" dirty="0">
                <a:hlinkClick r:id="rId5"/>
              </a:rPr>
              <a:t>Stop Abuse for Everyone (SAFE) </a:t>
            </a:r>
            <a:br>
              <a:rPr lang="en-GB" dirty="0"/>
            </a:br>
            <a:r>
              <a:rPr lang="en-GB" dirty="0"/>
              <a:t>Offers a wide range of services to support women and children to be safe and to live free from violence in the future in Exeter, East and Mid Devon.</a:t>
            </a:r>
            <a:br>
              <a:rPr lang="en-GB" dirty="0"/>
            </a:br>
            <a:r>
              <a:rPr lang="en-GB" dirty="0"/>
              <a:t>030 30 30 0112</a:t>
            </a:r>
            <a:br>
              <a:rPr lang="en-GB" dirty="0"/>
            </a:br>
            <a:r>
              <a:rPr lang="en-GB" dirty="0"/>
              <a:t>info@safe-services.org.uk</a:t>
            </a:r>
          </a:p>
          <a:p>
            <a:r>
              <a:rPr lang="en-GB" dirty="0">
                <a:hlinkClick r:id="rId6"/>
              </a:rPr>
              <a:t>North Devon Against Domestic Abuse (NDADA)</a:t>
            </a:r>
            <a:br>
              <a:rPr lang="en-GB" dirty="0"/>
            </a:br>
            <a:r>
              <a:rPr lang="en-GB" dirty="0"/>
              <a:t>Domestic Violence support in North Devon and Torridge. For confidential support and information call</a:t>
            </a:r>
            <a:br>
              <a:rPr lang="en-GB" dirty="0"/>
            </a:br>
            <a:r>
              <a:rPr lang="en-GB" dirty="0"/>
              <a:t>01271 321946</a:t>
            </a:r>
          </a:p>
          <a:p>
            <a:endParaRPr lang="en-GB" dirty="0"/>
          </a:p>
        </p:txBody>
      </p:sp>
    </p:spTree>
    <p:extLst>
      <p:ext uri="{BB962C8B-B14F-4D97-AF65-F5344CB8AC3E}">
        <p14:creationId xmlns:p14="http://schemas.microsoft.com/office/powerpoint/2010/main" val="2220710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Devon Safeguarding Children</a:t>
            </a:r>
          </a:p>
        </p:txBody>
      </p:sp>
      <p:sp>
        <p:nvSpPr>
          <p:cNvPr id="3" name="Content Placeholder 2"/>
          <p:cNvSpPr>
            <a:spLocks noGrp="1"/>
          </p:cNvSpPr>
          <p:nvPr>
            <p:ph idx="1"/>
          </p:nvPr>
        </p:nvSpPr>
        <p:spPr/>
        <p:txBody>
          <a:bodyPr>
            <a:normAutofit fontScale="47500" lnSpcReduction="20000"/>
          </a:bodyPr>
          <a:lstStyle/>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Telephone:  Devon MASH (Multi-agency Safeguarding hub) on </a:t>
            </a:r>
          </a:p>
          <a:p>
            <a:pPr marL="0" lvl="0" indent="0" algn="ctr">
              <a:lnSpc>
                <a:spcPct val="100000"/>
              </a:lnSpc>
              <a:spcBef>
                <a:spcPts val="600"/>
              </a:spcBef>
              <a:buNone/>
              <a:defRPr/>
            </a:pPr>
            <a:r>
              <a:rPr lang="en-GB" altLang="en-US" b="1" kern="0" dirty="0">
                <a:solidFill>
                  <a:srgbClr val="000099"/>
                </a:solidFill>
                <a:latin typeface="Arial" panose="020B0604020202020204" pitchFamily="34" charset="0"/>
                <a:cs typeface="Arial" panose="020B0604020202020204" pitchFamily="34" charset="0"/>
              </a:rPr>
              <a:t>0345 155 1071 </a:t>
            </a:r>
            <a:r>
              <a:rPr lang="en-GB" altLang="en-US" kern="0" dirty="0">
                <a:solidFill>
                  <a:srgbClr val="000099"/>
                </a:solidFill>
                <a:latin typeface="Arial" panose="020B0604020202020204" pitchFamily="34" charset="0"/>
                <a:cs typeface="Arial" panose="020B0604020202020204" pitchFamily="34" charset="0"/>
              </a:rPr>
              <a:t>(stating ‘Urgent Enquiry’ for urgent situation) </a:t>
            </a:r>
          </a:p>
          <a:p>
            <a:pPr marL="0" lvl="0" indent="0" algn="ctr">
              <a:lnSpc>
                <a:spcPct val="100000"/>
              </a:lnSpc>
              <a:spcBef>
                <a:spcPts val="600"/>
              </a:spcBef>
              <a:buNone/>
              <a:defRPr/>
            </a:pP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E-mail: </a:t>
            </a:r>
            <a:r>
              <a:rPr lang="en-GB" altLang="en-US" kern="0" dirty="0">
                <a:solidFill>
                  <a:srgbClr val="000099"/>
                </a:solidFill>
                <a:latin typeface="Arial" panose="020B0604020202020204" pitchFamily="34" charset="0"/>
                <a:cs typeface="Arial" panose="020B0604020202020204" pitchFamily="34" charset="0"/>
                <a:hlinkClick r:id="rId2"/>
              </a:rPr>
              <a:t>mashsecure@devon.gov.uk</a:t>
            </a: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Referral Form:  </a:t>
            </a:r>
            <a:r>
              <a:rPr lang="en-GB" altLang="en-US" kern="0" dirty="0">
                <a:solidFill>
                  <a:srgbClr val="000000"/>
                </a:solidFill>
                <a:latin typeface="Arial" panose="020B0604020202020204" pitchFamily="34" charset="0"/>
                <a:cs typeface="Arial" panose="020B0604020202020204" pitchFamily="34" charset="0"/>
                <a:hlinkClick r:id="rId3"/>
              </a:rPr>
              <a:t>www.devon.gov.uk/mash-enquiryform.doc</a:t>
            </a:r>
            <a:endParaRPr lang="en-GB" altLang="en-US" kern="0" dirty="0">
              <a:solidFill>
                <a:srgbClr val="000000"/>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Post: </a:t>
            </a:r>
            <a:r>
              <a:rPr lang="en-GB" altLang="en-US" kern="0" dirty="0">
                <a:solidFill>
                  <a:srgbClr val="000099"/>
                </a:solidFill>
                <a:latin typeface="Arial" panose="020B0604020202020204" pitchFamily="34" charset="0"/>
                <a:cs typeface="Arial" panose="020B0604020202020204" pitchFamily="34" charset="0"/>
              </a:rPr>
              <a:t>Multi-Agency Safeguarding Hub, P.O. Box 723, Exeter EX1 9QS</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Fax:  </a:t>
            </a:r>
            <a:r>
              <a:rPr lang="en-GB" altLang="en-US" kern="0" dirty="0">
                <a:solidFill>
                  <a:srgbClr val="000099"/>
                </a:solidFill>
                <a:latin typeface="Arial" panose="020B0604020202020204" pitchFamily="34" charset="0"/>
                <a:cs typeface="Arial" panose="020B0604020202020204" pitchFamily="34" charset="0"/>
              </a:rPr>
              <a:t>01392 448 951   (do not post or fax MASH enquiries unless you have no other option)</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Early Help and MASH Consultation: </a:t>
            </a:r>
            <a:r>
              <a:rPr lang="en-GB" altLang="en-US" b="1" kern="0" dirty="0">
                <a:solidFill>
                  <a:srgbClr val="000099"/>
                </a:solidFill>
                <a:latin typeface="Arial" panose="020B0604020202020204" pitchFamily="34" charset="0"/>
                <a:cs typeface="Arial" panose="020B0604020202020204" pitchFamily="34" charset="0"/>
              </a:rPr>
              <a:t>0345 155 1071 </a:t>
            </a:r>
            <a:r>
              <a:rPr lang="en-GB" altLang="en-US" kern="0" dirty="0">
                <a:solidFill>
                  <a:srgbClr val="000099"/>
                </a:solidFill>
                <a:latin typeface="Arial" panose="020B0604020202020204" pitchFamily="34" charset="0"/>
                <a:cs typeface="Arial" panose="020B0604020202020204" pitchFamily="34" charset="0"/>
              </a:rPr>
              <a:t>(stating the service you require)</a:t>
            </a:r>
          </a:p>
          <a:p>
            <a:pPr marL="0" lvl="0" indent="0" algn="ctr">
              <a:lnSpc>
                <a:spcPct val="100000"/>
              </a:lnSpc>
              <a:spcBef>
                <a:spcPts val="600"/>
              </a:spcBef>
              <a:buNone/>
              <a:defRPr/>
            </a:pPr>
            <a:endParaRPr lang="en-GB" altLang="en-US"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Police</a:t>
            </a:r>
            <a:r>
              <a:rPr lang="en-GB" altLang="en-US" kern="0" dirty="0">
                <a:solidFill>
                  <a:srgbClr val="000099"/>
                </a:solidFill>
                <a:latin typeface="Arial" panose="020B0604020202020204" pitchFamily="34" charset="0"/>
                <a:cs typeface="Arial" panose="020B0604020202020204" pitchFamily="34" charset="0"/>
              </a:rPr>
              <a:t> (non emergency) </a:t>
            </a:r>
            <a:r>
              <a:rPr lang="en-GB" altLang="en-US" b="1" kern="0" dirty="0">
                <a:solidFill>
                  <a:srgbClr val="000099"/>
                </a:solidFill>
                <a:latin typeface="Arial" panose="020B0604020202020204" pitchFamily="34" charset="0"/>
                <a:cs typeface="Arial" panose="020B0604020202020204" pitchFamily="34" charset="0"/>
              </a:rPr>
              <a:t>101</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Children’s Social Care Emergency Duty Team </a:t>
            </a:r>
            <a:r>
              <a:rPr lang="en-GB" altLang="en-US" kern="0" dirty="0">
                <a:solidFill>
                  <a:srgbClr val="000099"/>
                </a:solidFill>
                <a:latin typeface="Arial" panose="020B0604020202020204" pitchFamily="34" charset="0"/>
                <a:cs typeface="Arial" panose="020B0604020202020204" pitchFamily="34" charset="0"/>
              </a:rPr>
              <a:t>(out of hours) </a:t>
            </a:r>
            <a:r>
              <a:rPr lang="en-GB" altLang="en-US" b="1" kern="0" dirty="0">
                <a:solidFill>
                  <a:srgbClr val="000099"/>
                </a:solidFill>
                <a:latin typeface="Arial" panose="020B0604020202020204" pitchFamily="34" charset="0"/>
                <a:cs typeface="Arial" panose="020B0604020202020204" pitchFamily="34" charset="0"/>
              </a:rPr>
              <a:t>0845 6000 388</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For all LADO enquiries Exeter (01392) 384964</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Or</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http://www.devon.gov.uk/lado</a:t>
            </a:r>
          </a:p>
          <a:p>
            <a:pPr marL="0" indent="0">
              <a:buNone/>
            </a:pPr>
            <a:endParaRPr lang="en-GB" dirty="0"/>
          </a:p>
        </p:txBody>
      </p:sp>
    </p:spTree>
    <p:extLst>
      <p:ext uri="{BB962C8B-B14F-4D97-AF65-F5344CB8AC3E}">
        <p14:creationId xmlns:p14="http://schemas.microsoft.com/office/powerpoint/2010/main" val="25524970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Cornwall Safeguarding Adults</a:t>
            </a:r>
          </a:p>
        </p:txBody>
      </p:sp>
      <p:sp>
        <p:nvSpPr>
          <p:cNvPr id="3" name="Content Placeholder 2"/>
          <p:cNvSpPr>
            <a:spLocks noGrp="1"/>
          </p:cNvSpPr>
          <p:nvPr>
            <p:ph idx="1"/>
          </p:nvPr>
        </p:nvSpPr>
        <p:spPr/>
        <p:txBody>
          <a:bodyPr>
            <a:normAutofit fontScale="85000" lnSpcReduction="20000"/>
          </a:bodyPr>
          <a:lstStyle/>
          <a:p>
            <a:pPr marL="0" lvl="0" indent="0" algn="ctr">
              <a:lnSpc>
                <a:spcPct val="100000"/>
              </a:lnSpc>
              <a:spcBef>
                <a:spcPts val="600"/>
              </a:spcBef>
              <a:buNone/>
              <a:defRPr/>
            </a:pPr>
            <a:r>
              <a:rPr lang="en-GB" altLang="en-US" sz="1700" b="1" kern="0" dirty="0">
                <a:solidFill>
                  <a:prstClr val="black"/>
                </a:solidFill>
                <a:latin typeface="Arial" panose="020B0604020202020204" pitchFamily="34" charset="0"/>
                <a:cs typeface="Arial" panose="020B0604020202020204" pitchFamily="34" charset="0"/>
              </a:rPr>
              <a:t>Telephone:  Cornwall Safeguarding Adults on </a:t>
            </a:r>
          </a:p>
          <a:p>
            <a:pPr marL="0" lvl="0" indent="0" algn="ctr">
              <a:lnSpc>
                <a:spcPct val="100000"/>
              </a:lnSpc>
              <a:spcBef>
                <a:spcPts val="600"/>
              </a:spcBef>
              <a:buNone/>
              <a:defRPr/>
            </a:pPr>
            <a:r>
              <a:rPr lang="en-GB" altLang="en-US" sz="1800" b="1" kern="0" dirty="0">
                <a:solidFill>
                  <a:prstClr val="black"/>
                </a:solidFill>
                <a:latin typeface="Arial" panose="020B0604020202020204" pitchFamily="34" charset="0"/>
                <a:cs typeface="Arial" panose="020B0604020202020204" pitchFamily="34" charset="0"/>
              </a:rPr>
              <a:t>0300 1234 131</a:t>
            </a:r>
            <a:r>
              <a:rPr lang="en-GB" altLang="en-US" sz="1800" b="1" kern="0" dirty="0">
                <a:solidFill>
                  <a:srgbClr val="000099"/>
                </a:solidFill>
                <a:latin typeface="Arial" panose="020B0604020202020204" pitchFamily="34" charset="0"/>
                <a:cs typeface="Arial" panose="020B0604020202020204" pitchFamily="34" charset="0"/>
              </a:rPr>
              <a:t> option 3 </a:t>
            </a:r>
            <a:r>
              <a:rPr lang="en-GB" altLang="en-US" sz="1700" kern="0" dirty="0">
                <a:solidFill>
                  <a:srgbClr val="000099"/>
                </a:solidFill>
                <a:latin typeface="Arial" panose="020B0604020202020204" pitchFamily="34" charset="0"/>
                <a:cs typeface="Arial" panose="020B0604020202020204" pitchFamily="34" charset="0"/>
              </a:rPr>
              <a:t>(stating ‘Urgent Enquiry’ for urgent situation)</a:t>
            </a:r>
          </a:p>
          <a:p>
            <a:pPr marL="0" lvl="0" indent="0" algn="ctr">
              <a:lnSpc>
                <a:spcPct val="100000"/>
              </a:lnSpc>
              <a:spcBef>
                <a:spcPts val="600"/>
              </a:spcBef>
              <a:buNone/>
              <a:defRPr/>
            </a:pPr>
            <a:r>
              <a:rPr lang="en-GB" altLang="en-US" sz="1700" kern="0" dirty="0">
                <a:solidFill>
                  <a:srgbClr val="000099"/>
                </a:solidFill>
                <a:latin typeface="Arial" panose="020B0604020202020204" pitchFamily="34" charset="0"/>
                <a:cs typeface="Arial" panose="020B0604020202020204" pitchFamily="34" charset="0"/>
              </a:rPr>
              <a:t>Out of hours: </a:t>
            </a:r>
            <a:r>
              <a:rPr lang="en-GB" sz="1800" b="1" dirty="0"/>
              <a:t>01208 251300</a:t>
            </a:r>
            <a:endParaRPr lang="en-GB" altLang="en-US" sz="1700"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endParaRPr lang="en-GB" altLang="en-US" sz="1700"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sz="1700" b="1" kern="0" dirty="0">
                <a:solidFill>
                  <a:prstClr val="black"/>
                </a:solidFill>
                <a:latin typeface="Arial" panose="020B0604020202020204" pitchFamily="34" charset="0"/>
                <a:cs typeface="Arial" panose="020B0604020202020204" pitchFamily="34" charset="0"/>
              </a:rPr>
              <a:t>E-mail: </a:t>
            </a:r>
            <a:r>
              <a:rPr lang="en-GB" sz="1800" u="sng" dirty="0">
                <a:hlinkClick r:id="rId2" tooltip="Email the safeguarding adults team"/>
              </a:rPr>
              <a:t>accessteam.referral@cornwall.gov.uk</a:t>
            </a:r>
            <a:endParaRPr lang="en-GB" altLang="en-US" sz="1700"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sz="1700" b="1" kern="0" dirty="0">
                <a:solidFill>
                  <a:prstClr val="black"/>
                </a:solidFill>
                <a:latin typeface="Arial" panose="020B0604020202020204" pitchFamily="34" charset="0"/>
                <a:cs typeface="Arial" panose="020B0604020202020204" pitchFamily="34" charset="0"/>
              </a:rPr>
              <a:t>Referral Form:  </a:t>
            </a:r>
            <a:r>
              <a:rPr lang="en-GB" sz="1800" dirty="0">
                <a:hlinkClick r:id="rId3"/>
              </a:rPr>
              <a:t>https://www.cornwall.gov.uk/health-and-social-care/adult-social-care/safeguarding-adults/information-for-professionals/</a:t>
            </a:r>
            <a:r>
              <a:rPr lang="en-GB" sz="1800" dirty="0"/>
              <a:t>  </a:t>
            </a:r>
            <a:endParaRPr lang="en-GB" altLang="en-US" sz="1700" kern="0" dirty="0">
              <a:solidFill>
                <a:srgbClr val="000000"/>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sz="1700" b="1" kern="0" dirty="0">
                <a:solidFill>
                  <a:prstClr val="black"/>
                </a:solidFill>
                <a:latin typeface="Arial" panose="020B0604020202020204" pitchFamily="34" charset="0"/>
                <a:cs typeface="Arial" panose="020B0604020202020204" pitchFamily="34" charset="0"/>
              </a:rPr>
              <a:t>Send To: </a:t>
            </a:r>
            <a:r>
              <a:rPr lang="en-GB" sz="1600" u="sng" dirty="0">
                <a:hlinkClick r:id="rId4" tooltip="Email the safeguarding adults board"/>
              </a:rPr>
              <a:t>safeguardingadultsboard@cornwall.gov.uk</a:t>
            </a:r>
            <a:r>
              <a:rPr lang="en-GB" sz="1600" u="sng" dirty="0"/>
              <a:t> </a:t>
            </a:r>
            <a:endParaRPr lang="en-GB" altLang="en-US" sz="1700"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sz="1700" b="1" dirty="0"/>
              <a:t>Adult Safeguarding Triage Team </a:t>
            </a:r>
            <a:r>
              <a:rPr lang="en-GB" sz="1800" dirty="0"/>
              <a:t>01872 326433 </a:t>
            </a:r>
            <a:endParaRPr lang="en-GB" altLang="en-US" sz="1700"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endParaRPr lang="en-GB" altLang="en-US" sz="1700"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sz="1700" b="1" kern="0" dirty="0">
                <a:solidFill>
                  <a:prstClr val="black"/>
                </a:solidFill>
                <a:latin typeface="Arial" panose="020B0604020202020204" pitchFamily="34" charset="0"/>
                <a:cs typeface="Arial" panose="020B0604020202020204" pitchFamily="34" charset="0"/>
              </a:rPr>
              <a:t>Police</a:t>
            </a:r>
            <a:r>
              <a:rPr lang="en-GB" altLang="en-US" sz="1700" kern="0" dirty="0">
                <a:solidFill>
                  <a:srgbClr val="000099"/>
                </a:solidFill>
                <a:latin typeface="Arial" panose="020B0604020202020204" pitchFamily="34" charset="0"/>
                <a:cs typeface="Arial" panose="020B0604020202020204" pitchFamily="34" charset="0"/>
              </a:rPr>
              <a:t> (non emergency) </a:t>
            </a:r>
            <a:r>
              <a:rPr lang="en-GB" altLang="en-US" sz="1700" b="1" kern="0" dirty="0">
                <a:solidFill>
                  <a:srgbClr val="000099"/>
                </a:solidFill>
                <a:latin typeface="Arial" panose="020B0604020202020204" pitchFamily="34" charset="0"/>
                <a:cs typeface="Arial" panose="020B0604020202020204" pitchFamily="34" charset="0"/>
              </a:rPr>
              <a:t>101</a:t>
            </a:r>
          </a:p>
          <a:p>
            <a:pPr marL="0" lvl="0" indent="0" algn="ctr">
              <a:lnSpc>
                <a:spcPct val="100000"/>
              </a:lnSpc>
              <a:spcBef>
                <a:spcPts val="600"/>
              </a:spcBef>
              <a:buNone/>
              <a:defRPr/>
            </a:pPr>
            <a:r>
              <a:rPr lang="en-GB" altLang="en-US" sz="1700" b="1" kern="0" dirty="0">
                <a:solidFill>
                  <a:prstClr val="black"/>
                </a:solidFill>
                <a:latin typeface="Arial" panose="020B0604020202020204" pitchFamily="34" charset="0"/>
                <a:cs typeface="Arial" panose="020B0604020202020204" pitchFamily="34" charset="0"/>
              </a:rPr>
              <a:t>Adult Health &amp;Social Care: </a:t>
            </a:r>
            <a:r>
              <a:rPr lang="en-GB" sz="1800" dirty="0"/>
              <a:t>0300 1234 131/ </a:t>
            </a:r>
            <a:r>
              <a:rPr lang="en-GB" sz="1800" dirty="0">
                <a:hlinkClick r:id="rId5" tooltip="Email adult services"/>
              </a:rPr>
              <a:t>adultcare@cornwall.gov.uk</a:t>
            </a:r>
            <a:r>
              <a:rPr lang="en-GB" sz="1800" dirty="0"/>
              <a:t> </a:t>
            </a:r>
            <a:endParaRPr lang="en-GB" altLang="en-US" sz="1700"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0"/>
              </a:spcBef>
              <a:buNone/>
              <a:defRPr/>
            </a:pPr>
            <a:r>
              <a:rPr lang="en-GB" altLang="en-US" sz="1700" b="1" kern="0" dirty="0">
                <a:solidFill>
                  <a:srgbClr val="FF0000"/>
                </a:solidFill>
                <a:latin typeface="Arial" panose="020B0604020202020204" pitchFamily="34" charset="0"/>
                <a:cs typeface="Arial" panose="020B0604020202020204" pitchFamily="34" charset="0"/>
              </a:rPr>
              <a:t>For all LADO enquiries Cornwall (01872) 326536 </a:t>
            </a:r>
          </a:p>
          <a:p>
            <a:pPr marL="0" lvl="0" indent="0" algn="ctr">
              <a:lnSpc>
                <a:spcPct val="100000"/>
              </a:lnSpc>
              <a:spcBef>
                <a:spcPts val="0"/>
              </a:spcBef>
              <a:buNone/>
              <a:defRPr/>
            </a:pPr>
            <a:r>
              <a:rPr lang="en-GB" altLang="en-US" sz="1700" b="1" kern="0" dirty="0">
                <a:solidFill>
                  <a:srgbClr val="FF0000"/>
                </a:solidFill>
                <a:latin typeface="Arial" panose="020B0604020202020204" pitchFamily="34" charset="0"/>
                <a:cs typeface="Arial" panose="020B0604020202020204" pitchFamily="34" charset="0"/>
              </a:rPr>
              <a:t>Or</a:t>
            </a:r>
          </a:p>
          <a:p>
            <a:pPr marL="0" lvl="0" indent="0" algn="ctr">
              <a:lnSpc>
                <a:spcPct val="100000"/>
              </a:lnSpc>
              <a:spcBef>
                <a:spcPts val="0"/>
              </a:spcBef>
              <a:buNone/>
              <a:defRPr/>
            </a:pPr>
            <a:r>
              <a:rPr lang="en-GB" altLang="en-US" sz="1700" b="1" kern="0" dirty="0">
                <a:solidFill>
                  <a:srgbClr val="FF0000"/>
                </a:solidFill>
                <a:latin typeface="Arial" panose="020B0604020202020204" pitchFamily="34" charset="0"/>
                <a:cs typeface="Arial" panose="020B0604020202020204" pitchFamily="34" charset="0"/>
                <a:hlinkClick r:id="rId6"/>
              </a:rPr>
              <a:t>lado@cornwall.gov.uk</a:t>
            </a:r>
            <a:endParaRPr lang="en-GB" altLang="en-US" sz="1700" b="1" kern="0" dirty="0">
              <a:solidFill>
                <a:srgbClr val="FF0000"/>
              </a:solidFill>
              <a:latin typeface="Arial" panose="020B0604020202020204" pitchFamily="34" charset="0"/>
              <a:cs typeface="Arial" panose="020B0604020202020204" pitchFamily="34" charset="0"/>
            </a:endParaRPr>
          </a:p>
          <a:p>
            <a:pPr marL="0" lvl="0" indent="0" algn="ctr">
              <a:lnSpc>
                <a:spcPct val="100000"/>
              </a:lnSpc>
              <a:spcBef>
                <a:spcPts val="0"/>
              </a:spcBef>
              <a:buNone/>
              <a:defRPr/>
            </a:pPr>
            <a:endParaRPr lang="en-GB" altLang="en-US" sz="1700" b="1" kern="0" dirty="0">
              <a:solidFill>
                <a:srgbClr val="FF0000"/>
              </a:solidFill>
              <a:latin typeface="Arial" panose="020B0604020202020204" pitchFamily="34" charset="0"/>
              <a:cs typeface="Arial" panose="020B0604020202020204" pitchFamily="34" charset="0"/>
            </a:endParaRPr>
          </a:p>
          <a:p>
            <a:pPr marL="0" lvl="0" indent="0" algn="ctr">
              <a:lnSpc>
                <a:spcPct val="100000"/>
              </a:lnSpc>
              <a:spcBef>
                <a:spcPts val="0"/>
              </a:spcBef>
              <a:buNone/>
              <a:defRPr/>
            </a:pPr>
            <a:r>
              <a:rPr lang="en-GB" altLang="en-US" sz="1700" b="1" kern="0" dirty="0">
                <a:solidFill>
                  <a:srgbClr val="FF0000"/>
                </a:solidFill>
                <a:latin typeface="Arial" panose="020B0604020202020204" pitchFamily="34" charset="0"/>
                <a:cs typeface="Arial" panose="020B0604020202020204" pitchFamily="34" charset="0"/>
              </a:rPr>
              <a:t>LADO Professional Allegations Referral Form- </a:t>
            </a:r>
            <a:r>
              <a:rPr lang="en-GB" sz="1800" dirty="0">
                <a:hlinkClick r:id="rId7"/>
              </a:rPr>
              <a:t>https://www.safechildren-cios.co.uk/health-and-social-care/childrens-services/cornwall-and-isles-of-scilly-safeguarding-children-partnership/working-together/professional-allegations-lado/</a:t>
            </a:r>
            <a:endParaRPr lang="en-GB" altLang="en-US" sz="1700" b="1" kern="0" dirty="0">
              <a:solidFill>
                <a:srgbClr val="FF0000"/>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6405910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Cornwall Domestic Violence</a:t>
            </a:r>
          </a:p>
        </p:txBody>
      </p:sp>
      <p:sp>
        <p:nvSpPr>
          <p:cNvPr id="3" name="Content Placeholder 2"/>
          <p:cNvSpPr>
            <a:spLocks noGrp="1"/>
          </p:cNvSpPr>
          <p:nvPr>
            <p:ph idx="1"/>
          </p:nvPr>
        </p:nvSpPr>
        <p:spPr/>
        <p:txBody>
          <a:bodyPr>
            <a:normAutofit/>
          </a:bodyPr>
          <a:lstStyle/>
          <a:p>
            <a:r>
              <a:rPr lang="en-GB" sz="2800" b="1" dirty="0"/>
              <a:t>The IDVA (Independent Domestic Violence Advocate) service for Cornwall is provided by </a:t>
            </a:r>
            <a:r>
              <a:rPr lang="en-GB" sz="2800" b="1" u="sng" dirty="0">
                <a:hlinkClick r:id="rId2" tooltip="First light website : Opens in a new window"/>
              </a:rPr>
              <a:t>First Light</a:t>
            </a:r>
            <a:r>
              <a:rPr lang="en-GB" sz="2800" b="1" dirty="0"/>
              <a:t>.</a:t>
            </a:r>
          </a:p>
          <a:p>
            <a:pPr marL="0" indent="0">
              <a:buNone/>
            </a:pPr>
            <a:endParaRPr lang="en-GB" sz="2800" dirty="0"/>
          </a:p>
          <a:p>
            <a:r>
              <a:rPr lang="en-GB" sz="2800" b="1" dirty="0"/>
              <a:t>You can contact First Light on 0300 777 4777 during normal office hours. Alternatively contact Cornwall Domestic Abuse 24hr Helpline on 01872 225629.</a:t>
            </a:r>
            <a:endParaRPr lang="en-GB" sz="2800" dirty="0"/>
          </a:p>
          <a:p>
            <a:pPr marL="0" indent="0">
              <a:buNone/>
            </a:pPr>
            <a:endParaRPr lang="en-GB" dirty="0"/>
          </a:p>
        </p:txBody>
      </p:sp>
    </p:spTree>
    <p:extLst>
      <p:ext uri="{BB962C8B-B14F-4D97-AF65-F5344CB8AC3E}">
        <p14:creationId xmlns:p14="http://schemas.microsoft.com/office/powerpoint/2010/main" val="233823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2</a:t>
            </a:r>
          </a:p>
        </p:txBody>
      </p:sp>
      <p:sp>
        <p:nvSpPr>
          <p:cNvPr id="3" name="Content Placeholder 2"/>
          <p:cNvSpPr>
            <a:spLocks noGrp="1"/>
          </p:cNvSpPr>
          <p:nvPr>
            <p:ph idx="1"/>
          </p:nvPr>
        </p:nvSpPr>
        <p:spPr/>
        <p:txBody>
          <a:bodyPr>
            <a:normAutofit fontScale="55000" lnSpcReduction="20000"/>
          </a:bodyPr>
          <a:lstStyle/>
          <a:p>
            <a:pPr marL="82550" indent="0">
              <a:buNone/>
              <a:defRPr/>
            </a:pPr>
            <a:r>
              <a:rPr lang="en-GB" dirty="0">
                <a:latin typeface="Arial" panose="020B0604020202020204" pitchFamily="34" charset="0"/>
                <a:cs typeface="Arial" panose="020B0604020202020204" pitchFamily="34" charset="0"/>
              </a:rPr>
              <a:t>If staff members have any </a:t>
            </a:r>
            <a:r>
              <a:rPr lang="en-GB" b="1" dirty="0">
                <a:latin typeface="Arial" panose="020B0604020202020204" pitchFamily="34" charset="0"/>
                <a:cs typeface="Arial" panose="020B0604020202020204" pitchFamily="34" charset="0"/>
              </a:rPr>
              <a:t>concerns </a:t>
            </a:r>
            <a:r>
              <a:rPr lang="en-GB" dirty="0">
                <a:latin typeface="Arial" panose="020B0604020202020204" pitchFamily="34" charset="0"/>
                <a:cs typeface="Arial" panose="020B0604020202020204" pitchFamily="34" charset="0"/>
              </a:rPr>
              <a:t>about a child or vulnerable adult they will need to decide what action to take. There should be a conversation with the </a:t>
            </a:r>
            <a:r>
              <a:rPr lang="en-GB" b="1" dirty="0">
                <a:latin typeface="Arial" panose="020B0604020202020204" pitchFamily="34" charset="0"/>
                <a:cs typeface="Arial" panose="020B0604020202020204" pitchFamily="34" charset="0"/>
              </a:rPr>
              <a:t>Designated Safeguarding Lead (DSL) in the school they are working with</a:t>
            </a:r>
            <a:r>
              <a:rPr lang="en-GB" dirty="0">
                <a:latin typeface="Arial" panose="020B0604020202020204" pitchFamily="34" charset="0"/>
                <a:cs typeface="Arial" panose="020B0604020202020204" pitchFamily="34" charset="0"/>
              </a:rPr>
              <a:t> to agree a course of action. </a:t>
            </a:r>
          </a:p>
          <a:p>
            <a:pPr marL="82550" indent="0">
              <a:buNone/>
              <a:defRPr/>
            </a:pPr>
            <a:endParaRPr lang="en-GB" dirty="0">
              <a:latin typeface="Arial" panose="020B0604020202020204" pitchFamily="34" charset="0"/>
              <a:cs typeface="Arial" panose="020B0604020202020204" pitchFamily="34" charset="0"/>
            </a:endParaRPr>
          </a:p>
          <a:p>
            <a:pPr marL="82550" indent="0">
              <a:buNone/>
              <a:defRPr/>
            </a:pPr>
            <a:r>
              <a:rPr lang="en-GB" b="1" dirty="0">
                <a:latin typeface="Arial" panose="020B0604020202020204" pitchFamily="34" charset="0"/>
                <a:cs typeface="Arial" panose="020B0604020202020204" pitchFamily="34" charset="0"/>
              </a:rPr>
              <a:t>If a child or vulnerable adult is in immediate danger or is at risk of harm, a referral should be made to children’s social care/ Adult Social Care and/or the police immediately if the DSL or senior member of staff in the school/ setting is not available. </a:t>
            </a:r>
          </a:p>
          <a:p>
            <a:pPr marL="82550" indent="0">
              <a:buNone/>
              <a:defRPr/>
            </a:pPr>
            <a:endParaRPr lang="en-GB" b="1" dirty="0">
              <a:latin typeface="Arial" panose="020B0604020202020204" pitchFamily="34" charset="0"/>
              <a:cs typeface="Arial" panose="020B0604020202020204" pitchFamily="34" charset="0"/>
            </a:endParaRPr>
          </a:p>
          <a:p>
            <a:pPr marL="82550" indent="0">
              <a:buNone/>
              <a:defRPr/>
            </a:pPr>
            <a:r>
              <a:rPr lang="en-GB" dirty="0">
                <a:latin typeface="Arial" panose="020B0604020202020204" pitchFamily="34" charset="0"/>
                <a:cs typeface="Arial" panose="020B0604020202020204" pitchFamily="34" charset="0"/>
              </a:rPr>
              <a:t>If a referral is made by a member of ARENA staff to the school/ setting they are working in Michelle Roberts (ARENA Deputy Safeguarding Lead) should also be informed as soon as possible. You should complete the specific form and e mail it to MR. The form is available from the Safeguarding section on the ARENA website. </a:t>
            </a:r>
          </a:p>
          <a:p>
            <a:pPr marL="82550" indent="0">
              <a:buNone/>
              <a:defRPr/>
            </a:pPr>
            <a:endParaRPr lang="en-GB" b="1"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704634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Cornwall Safeguarding Children</a:t>
            </a:r>
          </a:p>
        </p:txBody>
      </p:sp>
      <p:sp>
        <p:nvSpPr>
          <p:cNvPr id="3" name="Content Placeholder 2"/>
          <p:cNvSpPr>
            <a:spLocks noGrp="1"/>
          </p:cNvSpPr>
          <p:nvPr>
            <p:ph idx="1"/>
          </p:nvPr>
        </p:nvSpPr>
        <p:spPr/>
        <p:txBody>
          <a:bodyPr>
            <a:normAutofit fontScale="47500" lnSpcReduction="20000"/>
          </a:bodyPr>
          <a:lstStyle/>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Telephone:  </a:t>
            </a:r>
            <a:r>
              <a:rPr lang="en-GB" altLang="en-US" b="1" kern="0" dirty="0">
                <a:solidFill>
                  <a:srgbClr val="000099"/>
                </a:solidFill>
                <a:latin typeface="Arial" panose="020B0604020202020204" pitchFamily="34" charset="0"/>
                <a:cs typeface="Arial" panose="020B0604020202020204" pitchFamily="34" charset="0"/>
              </a:rPr>
              <a:t>0345 155 1071 </a:t>
            </a:r>
            <a:r>
              <a:rPr lang="en-GB" altLang="en-US" kern="0" dirty="0">
                <a:solidFill>
                  <a:srgbClr val="000099"/>
                </a:solidFill>
                <a:latin typeface="Arial" panose="020B0604020202020204" pitchFamily="34" charset="0"/>
                <a:cs typeface="Arial" panose="020B0604020202020204" pitchFamily="34" charset="0"/>
              </a:rPr>
              <a:t>(stating ‘Urgent Enquiry’ for urgent situation) </a:t>
            </a:r>
          </a:p>
          <a:p>
            <a:pPr marL="0" lvl="0" indent="0" algn="ctr">
              <a:lnSpc>
                <a:spcPct val="100000"/>
              </a:lnSpc>
              <a:spcBef>
                <a:spcPts val="600"/>
              </a:spcBef>
              <a:buNone/>
              <a:defRPr/>
            </a:pP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E-mail: </a:t>
            </a:r>
            <a:r>
              <a:rPr lang="en-GB" altLang="en-US" kern="0" dirty="0">
                <a:solidFill>
                  <a:srgbClr val="000099"/>
                </a:solidFill>
                <a:latin typeface="Arial" panose="020B0604020202020204" pitchFamily="34" charset="0"/>
                <a:cs typeface="Arial" panose="020B0604020202020204" pitchFamily="34" charset="0"/>
                <a:hlinkClick r:id="rId2"/>
              </a:rPr>
              <a:t>mashsecure@devon.gov.uk</a:t>
            </a: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Referral Form:  </a:t>
            </a:r>
            <a:r>
              <a:rPr lang="en-GB" altLang="en-US" kern="0" dirty="0">
                <a:solidFill>
                  <a:srgbClr val="000000"/>
                </a:solidFill>
                <a:latin typeface="Arial" panose="020B0604020202020204" pitchFamily="34" charset="0"/>
                <a:cs typeface="Arial" panose="020B0604020202020204" pitchFamily="34" charset="0"/>
                <a:hlinkClick r:id="rId3"/>
              </a:rPr>
              <a:t>www.devon.gov.uk/mash-enquiryform.doc</a:t>
            </a:r>
            <a:endParaRPr lang="en-GB" altLang="en-US" kern="0" dirty="0">
              <a:solidFill>
                <a:srgbClr val="000000"/>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Post: </a:t>
            </a:r>
            <a:r>
              <a:rPr lang="en-GB" altLang="en-US" kern="0" dirty="0">
                <a:solidFill>
                  <a:srgbClr val="000099"/>
                </a:solidFill>
                <a:latin typeface="Arial" panose="020B0604020202020204" pitchFamily="34" charset="0"/>
                <a:cs typeface="Arial" panose="020B0604020202020204" pitchFamily="34" charset="0"/>
              </a:rPr>
              <a:t>Multi-Agency Safeguarding Hub, P.O. Box 723, Exeter EX1 9QS</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Fax:  </a:t>
            </a:r>
            <a:r>
              <a:rPr lang="en-GB" altLang="en-US" kern="0" dirty="0">
                <a:solidFill>
                  <a:srgbClr val="000099"/>
                </a:solidFill>
                <a:latin typeface="Arial" panose="020B0604020202020204" pitchFamily="34" charset="0"/>
                <a:cs typeface="Arial" panose="020B0604020202020204" pitchFamily="34" charset="0"/>
              </a:rPr>
              <a:t>01392 448 951   (do not post or fax MASH enquiries unless you have no other option)</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Early Help and MASH Consultation: </a:t>
            </a:r>
            <a:r>
              <a:rPr lang="en-GB" altLang="en-US" b="1" kern="0" dirty="0">
                <a:solidFill>
                  <a:srgbClr val="000099"/>
                </a:solidFill>
                <a:latin typeface="Arial" panose="020B0604020202020204" pitchFamily="34" charset="0"/>
                <a:cs typeface="Arial" panose="020B0604020202020204" pitchFamily="34" charset="0"/>
              </a:rPr>
              <a:t>0345 155 1071 </a:t>
            </a:r>
            <a:r>
              <a:rPr lang="en-GB" altLang="en-US" kern="0" dirty="0">
                <a:solidFill>
                  <a:srgbClr val="000099"/>
                </a:solidFill>
                <a:latin typeface="Arial" panose="020B0604020202020204" pitchFamily="34" charset="0"/>
                <a:cs typeface="Arial" panose="020B0604020202020204" pitchFamily="34" charset="0"/>
              </a:rPr>
              <a:t>(stating the service you require)</a:t>
            </a:r>
          </a:p>
          <a:p>
            <a:pPr marL="0" lvl="0" indent="0" algn="ctr">
              <a:lnSpc>
                <a:spcPct val="100000"/>
              </a:lnSpc>
              <a:spcBef>
                <a:spcPts val="600"/>
              </a:spcBef>
              <a:buNone/>
              <a:defRPr/>
            </a:pPr>
            <a:endParaRPr lang="en-GB" altLang="en-US"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Police</a:t>
            </a:r>
            <a:r>
              <a:rPr lang="en-GB" altLang="en-US" kern="0" dirty="0">
                <a:solidFill>
                  <a:srgbClr val="000099"/>
                </a:solidFill>
                <a:latin typeface="Arial" panose="020B0604020202020204" pitchFamily="34" charset="0"/>
                <a:cs typeface="Arial" panose="020B0604020202020204" pitchFamily="34" charset="0"/>
              </a:rPr>
              <a:t> (non emergency) </a:t>
            </a:r>
            <a:r>
              <a:rPr lang="en-GB" altLang="en-US" b="1" kern="0" dirty="0">
                <a:solidFill>
                  <a:srgbClr val="000099"/>
                </a:solidFill>
                <a:latin typeface="Arial" panose="020B0604020202020204" pitchFamily="34" charset="0"/>
                <a:cs typeface="Arial" panose="020B0604020202020204" pitchFamily="34" charset="0"/>
              </a:rPr>
              <a:t>101</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Children’s Social Care Emergency Duty Team </a:t>
            </a:r>
            <a:r>
              <a:rPr lang="en-GB" altLang="en-US" kern="0" dirty="0">
                <a:solidFill>
                  <a:srgbClr val="000099"/>
                </a:solidFill>
                <a:latin typeface="Arial" panose="020B0604020202020204" pitchFamily="34" charset="0"/>
                <a:cs typeface="Arial" panose="020B0604020202020204" pitchFamily="34" charset="0"/>
              </a:rPr>
              <a:t>(out of hours) </a:t>
            </a:r>
            <a:r>
              <a:rPr lang="en-GB" altLang="en-US" b="1" kern="0" dirty="0">
                <a:solidFill>
                  <a:srgbClr val="000099"/>
                </a:solidFill>
                <a:latin typeface="Arial" panose="020B0604020202020204" pitchFamily="34" charset="0"/>
                <a:cs typeface="Arial" panose="020B0604020202020204" pitchFamily="34" charset="0"/>
              </a:rPr>
              <a:t>0845 6000 388</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For all LADO enquiries Exeter (01392) 384964</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Or</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http://www.devon.gov.uk/lado</a:t>
            </a:r>
          </a:p>
          <a:p>
            <a:pPr marL="0" indent="0">
              <a:buNone/>
            </a:pPr>
            <a:endParaRPr lang="en-GB" dirty="0"/>
          </a:p>
        </p:txBody>
      </p:sp>
    </p:spTree>
    <p:extLst>
      <p:ext uri="{BB962C8B-B14F-4D97-AF65-F5344CB8AC3E}">
        <p14:creationId xmlns:p14="http://schemas.microsoft.com/office/powerpoint/2010/main" val="15102009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Plymouth Safeguarding Adults</a:t>
            </a:r>
          </a:p>
        </p:txBody>
      </p:sp>
      <p:sp>
        <p:nvSpPr>
          <p:cNvPr id="3" name="Content Placeholder 2"/>
          <p:cNvSpPr>
            <a:spLocks noGrp="1"/>
          </p:cNvSpPr>
          <p:nvPr>
            <p:ph idx="1"/>
          </p:nvPr>
        </p:nvSpPr>
        <p:spPr/>
        <p:txBody>
          <a:bodyPr>
            <a:normAutofit fontScale="40000" lnSpcReduction="20000"/>
          </a:bodyPr>
          <a:lstStyle/>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Telephone:  Plymouth Safeguarding Adults on </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01752 68000</a:t>
            </a:r>
            <a:r>
              <a:rPr lang="en-GB" altLang="en-US" b="1" kern="0" dirty="0">
                <a:solidFill>
                  <a:srgbClr val="000099"/>
                </a:solidFill>
                <a:latin typeface="Arial" panose="020B0604020202020204" pitchFamily="34" charset="0"/>
                <a:cs typeface="Arial" panose="020B0604020202020204" pitchFamily="34" charset="0"/>
              </a:rPr>
              <a:t> option – Adult Social Care</a:t>
            </a: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kern="0" dirty="0">
                <a:solidFill>
                  <a:srgbClr val="000099"/>
                </a:solidFill>
                <a:latin typeface="Arial" panose="020B0604020202020204" pitchFamily="34" charset="0"/>
                <a:cs typeface="Arial" panose="020B0604020202020204" pitchFamily="34" charset="0"/>
              </a:rPr>
              <a:t>Out of hours: </a:t>
            </a:r>
            <a:r>
              <a:rPr lang="en-GB" altLang="en-US" b="1" dirty="0"/>
              <a:t>01752 346984</a:t>
            </a:r>
            <a:endParaRPr lang="en-GB" altLang="en-US"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Referral Form:  </a:t>
            </a:r>
            <a:r>
              <a:rPr lang="en-GB" dirty="0">
                <a:hlinkClick r:id="rId2"/>
              </a:rPr>
              <a:t>https://plymouth-self.achieveservice.com/en/AchieveForms/?form_uri=sandbox-publish://AF-Process-b3b0eb3b-1af1-4377-a93c-773ff89b613c/AF-Stage-a0e9337c-6354-4d5d-b288-de584b76bdd1/definition.json&amp;redirectlink=%2FService%2FServiceRating%3Fserviceid%3DAF-Process-b3b0eb3b-1af1-4377-a93c-773ff89b613c%26service%3DR4%26postRatingRedirectUrl%3D%2Fmodule%2Fservices&amp;cancelRedirectLink=%2F&amp;category=AF-Category-87cc459a-be4f-4eaf-99cb-796e4f80ae51</a:t>
            </a:r>
            <a:r>
              <a:rPr lang="en-GB" dirty="0"/>
              <a:t>  </a:t>
            </a:r>
            <a:endParaRPr lang="en-GB" altLang="en-US" kern="0" dirty="0">
              <a:solidFill>
                <a:srgbClr val="000000"/>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Send To: </a:t>
            </a:r>
            <a:r>
              <a:rPr lang="en-GB" sz="3200" u="sng" dirty="0">
                <a:hlinkClick r:id="rId3" tooltip="Email the safeguarding adults board"/>
              </a:rPr>
              <a:t>safeguardingadultsboard@plymouth.gov.uk</a:t>
            </a:r>
            <a:r>
              <a:rPr lang="en-GB" sz="3200" u="sng" dirty="0"/>
              <a:t> </a:t>
            </a: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b="1" dirty="0"/>
              <a:t>Adult Safeguarding Triage Team </a:t>
            </a:r>
            <a:r>
              <a:rPr lang="en-GB" dirty="0"/>
              <a:t>01872 326433 </a:t>
            </a: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endParaRPr lang="en-GB" altLang="en-US"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Police</a:t>
            </a:r>
            <a:r>
              <a:rPr lang="en-GB" altLang="en-US" kern="0" dirty="0">
                <a:solidFill>
                  <a:srgbClr val="000099"/>
                </a:solidFill>
                <a:latin typeface="Arial" panose="020B0604020202020204" pitchFamily="34" charset="0"/>
                <a:cs typeface="Arial" panose="020B0604020202020204" pitchFamily="34" charset="0"/>
              </a:rPr>
              <a:t> (non emergency) </a:t>
            </a:r>
            <a:r>
              <a:rPr lang="en-GB" altLang="en-US" b="1" kern="0" dirty="0">
                <a:solidFill>
                  <a:srgbClr val="000099"/>
                </a:solidFill>
                <a:latin typeface="Arial" panose="020B0604020202020204" pitchFamily="34" charset="0"/>
                <a:cs typeface="Arial" panose="020B0604020202020204" pitchFamily="34" charset="0"/>
              </a:rPr>
              <a:t>101</a:t>
            </a: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Adult Health &amp;Social Care: </a:t>
            </a:r>
            <a:r>
              <a:rPr lang="en-GB" altLang="en-US" dirty="0"/>
              <a:t>01752668000</a:t>
            </a:r>
            <a:r>
              <a:rPr lang="en-GB" dirty="0"/>
              <a:t>/ </a:t>
            </a:r>
            <a:r>
              <a:rPr lang="en-GB" dirty="0">
                <a:hlinkClick r:id="rId4" tooltip="Email adult services"/>
              </a:rPr>
              <a:t>adultcare@cornwall.gov.uk</a:t>
            </a:r>
            <a:r>
              <a:rPr lang="en-GB" dirty="0"/>
              <a:t> </a:t>
            </a:r>
            <a:endParaRPr lang="en-GB" altLang="en-US"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For all LADO enquiries Plymouth (01752) 307144</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Or</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Simon.white@plymouth.gov.uk</a:t>
            </a:r>
          </a:p>
          <a:p>
            <a:pPr marL="0" indent="0">
              <a:buNone/>
            </a:pPr>
            <a:endParaRPr lang="en-GB" dirty="0"/>
          </a:p>
        </p:txBody>
      </p:sp>
    </p:spTree>
    <p:extLst>
      <p:ext uri="{BB962C8B-B14F-4D97-AF65-F5344CB8AC3E}">
        <p14:creationId xmlns:p14="http://schemas.microsoft.com/office/powerpoint/2010/main" val="9445850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Plymouth Domestic Violence</a:t>
            </a:r>
          </a:p>
        </p:txBody>
      </p:sp>
      <p:sp>
        <p:nvSpPr>
          <p:cNvPr id="3" name="Content Placeholder 2"/>
          <p:cNvSpPr>
            <a:spLocks noGrp="1"/>
          </p:cNvSpPr>
          <p:nvPr>
            <p:ph idx="1"/>
          </p:nvPr>
        </p:nvSpPr>
        <p:spPr/>
        <p:txBody>
          <a:bodyPr>
            <a:normAutofit fontScale="40000" lnSpcReduction="20000"/>
          </a:bodyPr>
          <a:lstStyle/>
          <a:p>
            <a:r>
              <a:rPr lang="en-GB" dirty="0"/>
              <a:t>For help in an </a:t>
            </a:r>
            <a:r>
              <a:rPr lang="en-GB" b="1" dirty="0"/>
              <a:t>emergency</a:t>
            </a:r>
            <a:r>
              <a:rPr lang="en-GB" dirty="0"/>
              <a:t> call </a:t>
            </a:r>
            <a:r>
              <a:rPr lang="en-GB" b="1" dirty="0"/>
              <a:t>999</a:t>
            </a:r>
            <a:r>
              <a:rPr lang="en-GB" dirty="0"/>
              <a:t>. You can also call the police on </a:t>
            </a:r>
            <a:r>
              <a:rPr lang="en-GB" b="1" dirty="0"/>
              <a:t>101</a:t>
            </a:r>
            <a:r>
              <a:rPr lang="en-GB" dirty="0"/>
              <a:t> in a non-emergency.</a:t>
            </a:r>
          </a:p>
          <a:p>
            <a:r>
              <a:rPr lang="en-GB" b="1" dirty="0"/>
              <a:t>Plymouth Domestic Abuse Service (PDAS) and refuge</a:t>
            </a:r>
          </a:p>
          <a:p>
            <a:r>
              <a:rPr lang="en-GB" dirty="0"/>
              <a:t>If you need support and protection from abuse call the </a:t>
            </a:r>
            <a:r>
              <a:rPr lang="en-GB" u="sng" dirty="0">
                <a:hlinkClick r:id="rId2"/>
              </a:rPr>
              <a:t>Plymouth Domestic Abuse Service</a:t>
            </a:r>
            <a:r>
              <a:rPr lang="en-GB" dirty="0"/>
              <a:t> on 01752 252033 or the Plymouth refuge on 01752 562286. </a:t>
            </a:r>
          </a:p>
          <a:p>
            <a:r>
              <a:rPr lang="en-GB" b="1" dirty="0"/>
              <a:t>Women's Aid</a:t>
            </a:r>
          </a:p>
          <a:p>
            <a:r>
              <a:rPr lang="en-GB" dirty="0"/>
              <a:t>If you're being abused or you're a family member of someone that's being abused call the </a:t>
            </a:r>
            <a:r>
              <a:rPr lang="en-GB" u="sng" dirty="0">
                <a:hlinkClick r:id="rId3"/>
              </a:rPr>
              <a:t>Women's Aid</a:t>
            </a:r>
            <a:r>
              <a:rPr lang="en-GB" dirty="0"/>
              <a:t> 24 hour helpline on 0808 2000 247.</a:t>
            </a:r>
          </a:p>
          <a:p>
            <a:r>
              <a:rPr lang="en-GB" b="1" dirty="0"/>
              <a:t>Men's Advice Line</a:t>
            </a:r>
          </a:p>
          <a:p>
            <a:r>
              <a:rPr lang="en-GB" dirty="0"/>
              <a:t>If you're a man experiencing domestic violence and abuse from a partner (or ex-partner) call the </a:t>
            </a:r>
            <a:r>
              <a:rPr lang="en-GB" u="sng" dirty="0">
                <a:hlinkClick r:id="rId4"/>
              </a:rPr>
              <a:t>Men's Advice Line</a:t>
            </a:r>
            <a:r>
              <a:rPr lang="en-GB" dirty="0"/>
              <a:t> on 0808 801 0327.</a:t>
            </a:r>
          </a:p>
          <a:p>
            <a:r>
              <a:rPr lang="en-GB" b="1" dirty="0"/>
              <a:t>Victim Support</a:t>
            </a:r>
          </a:p>
          <a:p>
            <a:r>
              <a:rPr lang="en-GB" dirty="0"/>
              <a:t>If you're affected by abuse you can call </a:t>
            </a:r>
            <a:r>
              <a:rPr lang="en-GB" u="sng" dirty="0">
                <a:hlinkClick r:id="rId5"/>
              </a:rPr>
              <a:t>Victim Support</a:t>
            </a:r>
            <a:r>
              <a:rPr lang="en-GB" dirty="0"/>
              <a:t> on 0808 168 9111.</a:t>
            </a:r>
          </a:p>
          <a:p>
            <a:r>
              <a:rPr lang="en-GB" b="1" dirty="0"/>
              <a:t>Help for abusers</a:t>
            </a:r>
          </a:p>
          <a:p>
            <a:r>
              <a:rPr lang="en-GB" b="1" dirty="0"/>
              <a:t>Respect </a:t>
            </a:r>
            <a:r>
              <a:rPr lang="en-GB" b="1" dirty="0" err="1"/>
              <a:t>phoneline</a:t>
            </a:r>
            <a:endParaRPr lang="en-GB" b="1" dirty="0"/>
          </a:p>
          <a:p>
            <a:r>
              <a:rPr lang="en-GB" u="sng" dirty="0">
                <a:hlinkClick r:id="rId6"/>
              </a:rPr>
              <a:t>Respect </a:t>
            </a:r>
            <a:r>
              <a:rPr lang="en-GB" u="sng" dirty="0" err="1">
                <a:hlinkClick r:id="rId6"/>
              </a:rPr>
              <a:t>phoneline</a:t>
            </a:r>
            <a:r>
              <a:rPr lang="en-GB" dirty="0"/>
              <a:t> is a confidential and anonymous helpline offering advice, information and support for anyone concerned about their violence and/or abuse towards a partner or ex-partner.</a:t>
            </a:r>
          </a:p>
        </p:txBody>
      </p:sp>
    </p:spTree>
    <p:extLst>
      <p:ext uri="{BB962C8B-B14F-4D97-AF65-F5344CB8AC3E}">
        <p14:creationId xmlns:p14="http://schemas.microsoft.com/office/powerpoint/2010/main" val="10217690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Plymouth Safeguarding Children</a:t>
            </a:r>
          </a:p>
        </p:txBody>
      </p:sp>
      <p:sp>
        <p:nvSpPr>
          <p:cNvPr id="3" name="Content Placeholder 2"/>
          <p:cNvSpPr>
            <a:spLocks noGrp="1"/>
          </p:cNvSpPr>
          <p:nvPr>
            <p:ph idx="1"/>
          </p:nvPr>
        </p:nvSpPr>
        <p:spPr/>
        <p:txBody>
          <a:bodyPr>
            <a:normAutofit fontScale="47500" lnSpcReduction="20000"/>
          </a:bodyPr>
          <a:lstStyle/>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Telephone:  </a:t>
            </a:r>
            <a:r>
              <a:rPr lang="en-GB" altLang="en-US" b="1" kern="0" dirty="0">
                <a:solidFill>
                  <a:srgbClr val="000099"/>
                </a:solidFill>
                <a:latin typeface="Arial" panose="020B0604020202020204" pitchFamily="34" charset="0"/>
                <a:cs typeface="Arial" panose="020B0604020202020204" pitchFamily="34" charset="0"/>
              </a:rPr>
              <a:t>01752 668000 </a:t>
            </a:r>
            <a:r>
              <a:rPr lang="en-GB" altLang="en-US" kern="0" dirty="0">
                <a:solidFill>
                  <a:srgbClr val="000099"/>
                </a:solidFill>
                <a:latin typeface="Arial" panose="020B0604020202020204" pitchFamily="34" charset="0"/>
                <a:cs typeface="Arial" panose="020B0604020202020204" pitchFamily="34" charset="0"/>
              </a:rPr>
              <a:t>(select Children’s Services option 1)</a:t>
            </a:r>
          </a:p>
          <a:p>
            <a:pPr marL="0" lvl="0" indent="0" algn="ctr">
              <a:lnSpc>
                <a:spcPct val="100000"/>
              </a:lnSpc>
              <a:spcBef>
                <a:spcPts val="600"/>
              </a:spcBef>
              <a:buNone/>
              <a:defRPr/>
            </a:pPr>
            <a:r>
              <a:rPr lang="en-GB" altLang="en-US" kern="0" dirty="0">
                <a:solidFill>
                  <a:srgbClr val="000099"/>
                </a:solidFill>
                <a:latin typeface="Arial" panose="020B0604020202020204" pitchFamily="34" charset="0"/>
                <a:cs typeface="Arial" panose="020B0604020202020204" pitchFamily="34" charset="0"/>
              </a:rPr>
              <a:t>Multi Agency Hub  - 01752 305200</a:t>
            </a:r>
          </a:p>
          <a:p>
            <a:pPr marL="0" lvl="0" indent="0" algn="ctr">
              <a:lnSpc>
                <a:spcPct val="100000"/>
              </a:lnSpc>
              <a:spcBef>
                <a:spcPts val="600"/>
              </a:spcBef>
              <a:buNone/>
              <a:defRPr/>
            </a:pPr>
            <a:r>
              <a:rPr lang="en-GB" altLang="en-US" kern="0" dirty="0">
                <a:solidFill>
                  <a:srgbClr val="000099"/>
                </a:solidFill>
                <a:latin typeface="Arial" panose="020B0604020202020204" pitchFamily="34" charset="0"/>
                <a:cs typeface="Arial" panose="020B0604020202020204" pitchFamily="34" charset="0"/>
              </a:rPr>
              <a:t>Out of Hours – 01752 346784</a:t>
            </a:r>
          </a:p>
          <a:p>
            <a:pPr marL="0" lvl="0" indent="0" algn="ctr">
              <a:lnSpc>
                <a:spcPct val="100000"/>
              </a:lnSpc>
              <a:spcBef>
                <a:spcPts val="600"/>
              </a:spcBef>
              <a:buNone/>
              <a:defRPr/>
            </a:pP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E-mail: </a:t>
            </a:r>
            <a:r>
              <a:rPr lang="en-GB" altLang="en-US" kern="0" dirty="0">
                <a:solidFill>
                  <a:srgbClr val="000099"/>
                </a:solidFill>
                <a:latin typeface="Arial" panose="020B0604020202020204" pitchFamily="34" charset="0"/>
                <a:cs typeface="Arial" panose="020B0604020202020204" pitchFamily="34" charset="0"/>
              </a:rPr>
              <a:t>gateway</a:t>
            </a:r>
            <a:r>
              <a:rPr lang="en-GB" altLang="en-US" kern="0" dirty="0">
                <a:solidFill>
                  <a:srgbClr val="000099"/>
                </a:solidFill>
                <a:latin typeface="Arial" panose="020B0604020202020204" pitchFamily="34" charset="0"/>
                <a:cs typeface="Arial" panose="020B0604020202020204" pitchFamily="34" charset="0"/>
                <a:hlinkClick r:id="rId2"/>
              </a:rPr>
              <a:t>@plymouth.gov.uk</a:t>
            </a: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Referral Form:  </a:t>
            </a:r>
            <a:r>
              <a:rPr lang="en-GB" dirty="0"/>
              <a:t>https://www.proceduresonline.com/swcpp/plymouth/p_referrals.html</a:t>
            </a:r>
            <a:endParaRPr lang="en-GB" altLang="en-US" kern="0" dirty="0">
              <a:solidFill>
                <a:srgbClr val="000000"/>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endParaRPr lang="en-GB" altLang="en-US"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Early Help and MASH Consultation: </a:t>
            </a:r>
            <a:r>
              <a:rPr lang="en-GB" altLang="en-US" b="1" kern="0" dirty="0">
                <a:solidFill>
                  <a:srgbClr val="000099"/>
                </a:solidFill>
                <a:latin typeface="Arial" panose="020B0604020202020204" pitchFamily="34" charset="0"/>
                <a:cs typeface="Arial" panose="020B0604020202020204" pitchFamily="34" charset="0"/>
              </a:rPr>
              <a:t>01752 68000</a:t>
            </a:r>
            <a:r>
              <a:rPr lang="en-GB" altLang="en-US" kern="0" dirty="0">
                <a:solidFill>
                  <a:srgbClr val="000099"/>
                </a:solidFill>
                <a:latin typeface="Arial" panose="020B0604020202020204" pitchFamily="34" charset="0"/>
                <a:cs typeface="Arial" panose="020B0604020202020204" pitchFamily="34" charset="0"/>
              </a:rPr>
              <a:t>(1752 346984 out of hours)</a:t>
            </a:r>
          </a:p>
          <a:p>
            <a:pPr marL="0" lvl="0" indent="0" algn="ctr">
              <a:lnSpc>
                <a:spcPct val="100000"/>
              </a:lnSpc>
              <a:spcBef>
                <a:spcPts val="600"/>
              </a:spcBef>
              <a:buNone/>
              <a:defRPr/>
            </a:pPr>
            <a:r>
              <a:rPr lang="en-GB" dirty="0">
                <a:hlinkClick r:id="rId3"/>
              </a:rPr>
              <a:t>http://www.plymouthscb.co.uk/making-a-referral/</a:t>
            </a:r>
            <a:endParaRPr lang="en-GB" altLang="en-US"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600"/>
              </a:spcBef>
              <a:buNone/>
              <a:defRPr/>
            </a:pPr>
            <a:r>
              <a:rPr lang="en-GB" altLang="en-US" b="1" kern="0" dirty="0">
                <a:solidFill>
                  <a:prstClr val="black"/>
                </a:solidFill>
                <a:latin typeface="Arial" panose="020B0604020202020204" pitchFamily="34" charset="0"/>
                <a:cs typeface="Arial" panose="020B0604020202020204" pitchFamily="34" charset="0"/>
              </a:rPr>
              <a:t>Police</a:t>
            </a:r>
            <a:r>
              <a:rPr lang="en-GB" altLang="en-US" kern="0" dirty="0">
                <a:solidFill>
                  <a:srgbClr val="000099"/>
                </a:solidFill>
                <a:latin typeface="Arial" panose="020B0604020202020204" pitchFamily="34" charset="0"/>
                <a:cs typeface="Arial" panose="020B0604020202020204" pitchFamily="34" charset="0"/>
              </a:rPr>
              <a:t> (non emergency) </a:t>
            </a:r>
            <a:r>
              <a:rPr lang="en-GB" altLang="en-US" b="1" kern="0" dirty="0">
                <a:solidFill>
                  <a:srgbClr val="000099"/>
                </a:solidFill>
                <a:latin typeface="Arial" panose="020B0604020202020204" pitchFamily="34" charset="0"/>
                <a:cs typeface="Arial" panose="020B0604020202020204" pitchFamily="34" charset="0"/>
              </a:rPr>
              <a:t>101</a:t>
            </a:r>
          </a:p>
          <a:p>
            <a:pPr marL="0" lvl="0" indent="0" algn="ctr">
              <a:lnSpc>
                <a:spcPct val="100000"/>
              </a:lnSpc>
              <a:spcBef>
                <a:spcPts val="600"/>
              </a:spcBef>
              <a:buNone/>
              <a:defRPr/>
            </a:pPr>
            <a:endParaRPr lang="en-GB" altLang="en-US" b="1" kern="0" dirty="0">
              <a:solidFill>
                <a:srgbClr val="000099"/>
              </a:solidFill>
              <a:latin typeface="Arial" panose="020B0604020202020204" pitchFamily="34" charset="0"/>
              <a:cs typeface="Arial" panose="020B0604020202020204" pitchFamily="34" charset="0"/>
            </a:endParaRP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For all LADO enquiries Plymouth (01752) 307144</a:t>
            </a:r>
          </a:p>
          <a:p>
            <a:pPr marL="0" lv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Or</a:t>
            </a:r>
          </a:p>
          <a:p>
            <a:pPr marL="0" indent="0" algn="ctr">
              <a:lnSpc>
                <a:spcPct val="100000"/>
              </a:lnSpc>
              <a:spcBef>
                <a:spcPts val="0"/>
              </a:spcBef>
              <a:buNone/>
              <a:defRPr/>
            </a:pPr>
            <a:r>
              <a:rPr lang="en-GB" altLang="en-US" b="1" kern="0" dirty="0">
                <a:solidFill>
                  <a:srgbClr val="FF0000"/>
                </a:solidFill>
                <a:latin typeface="Arial" panose="020B0604020202020204" pitchFamily="34" charset="0"/>
                <a:cs typeface="Arial" panose="020B0604020202020204" pitchFamily="34" charset="0"/>
              </a:rPr>
              <a:t>Simon.white@plymouth.gov.uk</a:t>
            </a:r>
          </a:p>
          <a:p>
            <a:pPr marL="0" lvl="0" indent="0" algn="ctr">
              <a:lnSpc>
                <a:spcPct val="100000"/>
              </a:lnSpc>
              <a:spcBef>
                <a:spcPts val="0"/>
              </a:spcBef>
              <a:buNone/>
              <a:defRPr/>
            </a:pPr>
            <a:endParaRPr lang="en-GB" altLang="en-US" b="1" kern="0" dirty="0">
              <a:solidFill>
                <a:srgbClr val="FF0000"/>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61855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a:t>
            </a:r>
          </a:p>
        </p:txBody>
      </p:sp>
      <p:sp>
        <p:nvSpPr>
          <p:cNvPr id="3" name="Content Placeholder 2"/>
          <p:cNvSpPr>
            <a:spLocks noGrp="1"/>
          </p:cNvSpPr>
          <p:nvPr>
            <p:ph idx="1"/>
          </p:nvPr>
        </p:nvSpPr>
        <p:spPr/>
        <p:txBody>
          <a:bodyPr>
            <a:normAutofit/>
          </a:bodyPr>
          <a:lstStyle/>
          <a:p>
            <a:pPr marL="82550" lvl="0" indent="0">
              <a:lnSpc>
                <a:spcPct val="100000"/>
              </a:lnSpc>
              <a:spcBef>
                <a:spcPts val="0"/>
              </a:spcBef>
              <a:buNone/>
              <a:defRPr/>
            </a:pPr>
            <a:r>
              <a:rPr lang="en-GB" sz="3200" dirty="0">
                <a:solidFill>
                  <a:prstClr val="black"/>
                </a:solidFill>
                <a:cs typeface="Arial" panose="020B0604020202020204" pitchFamily="34" charset="0"/>
              </a:rPr>
              <a:t>The Designated Safeguarding Lead is…</a:t>
            </a:r>
          </a:p>
          <a:p>
            <a:pPr marL="82550" lvl="0" indent="0">
              <a:lnSpc>
                <a:spcPct val="100000"/>
              </a:lnSpc>
              <a:spcBef>
                <a:spcPts val="0"/>
              </a:spcBef>
              <a:buNone/>
              <a:defRPr/>
            </a:pPr>
            <a:endParaRPr lang="en-GB" sz="3200" dirty="0">
              <a:solidFill>
                <a:prstClr val="black"/>
              </a:solidFill>
              <a:cs typeface="Arial" panose="020B0604020202020204" pitchFamily="34" charset="0"/>
            </a:endParaRPr>
          </a:p>
          <a:p>
            <a:pPr marL="0" indent="0">
              <a:buNone/>
            </a:pPr>
            <a:r>
              <a:rPr lang="en-GB" sz="3200" dirty="0"/>
              <a:t>The TLI Designated Safeguarding Officer is ………</a:t>
            </a:r>
          </a:p>
          <a:p>
            <a:pPr marL="0" indent="0">
              <a:buNone/>
            </a:pPr>
            <a:endParaRPr lang="en-GB" sz="3200" dirty="0"/>
          </a:p>
          <a:p>
            <a:pPr marL="0" indent="0">
              <a:buNone/>
            </a:pPr>
            <a:r>
              <a:rPr lang="en-GB" sz="3200" dirty="0"/>
              <a:t>The ARENA Designated Safeguarding Officer is ……..</a:t>
            </a:r>
          </a:p>
        </p:txBody>
      </p:sp>
    </p:spTree>
    <p:extLst>
      <p:ext uri="{BB962C8B-B14F-4D97-AF65-F5344CB8AC3E}">
        <p14:creationId xmlns:p14="http://schemas.microsoft.com/office/powerpoint/2010/main" val="412866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3</a:t>
            </a:r>
          </a:p>
        </p:txBody>
      </p:sp>
      <p:sp>
        <p:nvSpPr>
          <p:cNvPr id="3" name="Content Placeholder 2"/>
          <p:cNvSpPr>
            <a:spLocks noGrp="1"/>
          </p:cNvSpPr>
          <p:nvPr>
            <p:ph idx="1"/>
          </p:nvPr>
        </p:nvSpPr>
        <p:spPr/>
        <p:txBody>
          <a:bodyPr>
            <a:normAutofit lnSpcReduction="10000"/>
          </a:bodyPr>
          <a:lstStyle/>
          <a:p>
            <a:pPr marL="0" indent="0">
              <a:buNone/>
            </a:pPr>
            <a:r>
              <a:rPr lang="en-GB" dirty="0"/>
              <a:t>Designated Safeguarding Lead is </a:t>
            </a:r>
          </a:p>
          <a:p>
            <a:pPr marL="0" indent="0">
              <a:buNone/>
            </a:pPr>
            <a:r>
              <a:rPr lang="en-GB" dirty="0"/>
              <a:t>Joy Mounter</a:t>
            </a:r>
          </a:p>
          <a:p>
            <a:pPr marL="0" indent="0">
              <a:buNone/>
            </a:pPr>
            <a:endParaRPr lang="en-GB" dirty="0"/>
          </a:p>
          <a:p>
            <a:pPr marL="0" indent="0">
              <a:buNone/>
            </a:pPr>
            <a:r>
              <a:rPr lang="en-GB" dirty="0"/>
              <a:t>TLI Designated Safeguarding Officer is Jacky </a:t>
            </a:r>
            <a:r>
              <a:rPr lang="en-GB" dirty="0" err="1"/>
              <a:t>Olver</a:t>
            </a:r>
            <a:r>
              <a:rPr lang="en-GB" dirty="0"/>
              <a:t> </a:t>
            </a:r>
          </a:p>
          <a:p>
            <a:pPr marL="0" indent="0">
              <a:buNone/>
            </a:pPr>
            <a:endParaRPr lang="en-GB" dirty="0"/>
          </a:p>
          <a:p>
            <a:pPr marL="0" indent="0">
              <a:buNone/>
            </a:pPr>
            <a:r>
              <a:rPr lang="en-GB" dirty="0"/>
              <a:t>ARENA Designated Safeguarding Officer is Michelle Roberts</a:t>
            </a:r>
          </a:p>
        </p:txBody>
      </p:sp>
    </p:spTree>
    <p:extLst>
      <p:ext uri="{BB962C8B-B14F-4D97-AF65-F5344CB8AC3E}">
        <p14:creationId xmlns:p14="http://schemas.microsoft.com/office/powerpoint/2010/main" val="262770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a:t>
            </a:r>
          </a:p>
        </p:txBody>
      </p:sp>
      <p:sp>
        <p:nvSpPr>
          <p:cNvPr id="3" name="Content Placeholder 2"/>
          <p:cNvSpPr>
            <a:spLocks noGrp="1"/>
          </p:cNvSpPr>
          <p:nvPr>
            <p:ph idx="1"/>
          </p:nvPr>
        </p:nvSpPr>
        <p:spPr/>
        <p:txBody>
          <a:bodyPr/>
          <a:lstStyle/>
          <a:p>
            <a:r>
              <a:rPr lang="en-GB" dirty="0">
                <a:hlinkClick r:id="rId2"/>
              </a:rPr>
              <a:t>joy.mounter@learninginstitute.co.uk</a:t>
            </a:r>
            <a:endParaRPr lang="en-GB" dirty="0"/>
          </a:p>
          <a:p>
            <a:pPr marL="0" indent="0">
              <a:buNone/>
            </a:pPr>
            <a:r>
              <a:rPr lang="en-GB" dirty="0"/>
              <a:t>   Roche – 01726 891807</a:t>
            </a:r>
          </a:p>
          <a:p>
            <a:r>
              <a:rPr lang="en-GB" dirty="0">
                <a:hlinkClick r:id="rId3"/>
              </a:rPr>
              <a:t>jacky.olver@learninginstitute.co.uk</a:t>
            </a:r>
            <a:r>
              <a:rPr lang="en-GB" dirty="0"/>
              <a:t> </a:t>
            </a:r>
          </a:p>
          <a:p>
            <a:pPr marL="0" indent="0">
              <a:buNone/>
            </a:pPr>
            <a:r>
              <a:rPr lang="en-GB" dirty="0"/>
              <a:t>    </a:t>
            </a:r>
            <a:r>
              <a:rPr lang="en-GB" dirty="0" err="1"/>
              <a:t>Callington</a:t>
            </a:r>
            <a:r>
              <a:rPr lang="en-GB" dirty="0"/>
              <a:t> – 01579 386123</a:t>
            </a:r>
          </a:p>
          <a:p>
            <a:r>
              <a:rPr lang="en-GB" dirty="0">
                <a:hlinkClick r:id="rId4"/>
              </a:rPr>
              <a:t>mroberts@college.callingtoncc.net</a:t>
            </a:r>
            <a:endParaRPr lang="en-GB" dirty="0"/>
          </a:p>
          <a:p>
            <a:pPr marL="0" indent="0">
              <a:buNone/>
            </a:pPr>
            <a:r>
              <a:rPr lang="en-GB" dirty="0"/>
              <a:t>    </a:t>
            </a:r>
            <a:r>
              <a:rPr lang="en-GB" dirty="0" err="1"/>
              <a:t>Callington</a:t>
            </a:r>
            <a:r>
              <a:rPr lang="en-GB" dirty="0"/>
              <a:t> – 01579 386123</a:t>
            </a:r>
          </a:p>
        </p:txBody>
      </p:sp>
    </p:spTree>
    <p:extLst>
      <p:ext uri="{BB962C8B-B14F-4D97-AF65-F5344CB8AC3E}">
        <p14:creationId xmlns:p14="http://schemas.microsoft.com/office/powerpoint/2010/main" val="3430225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p:txBody>
          <a:bodyPr>
            <a:normAutofit/>
          </a:bodyPr>
          <a:lstStyle/>
          <a:p>
            <a:pPr marL="0" indent="0">
              <a:buNone/>
            </a:pPr>
            <a:endParaRPr lang="en-GB" dirty="0"/>
          </a:p>
          <a:p>
            <a:pPr marL="0" lvl="0" indent="0">
              <a:lnSpc>
                <a:spcPct val="100000"/>
              </a:lnSpc>
              <a:spcBef>
                <a:spcPts val="0"/>
              </a:spcBef>
              <a:buNone/>
            </a:pPr>
            <a:r>
              <a:rPr lang="en-GB" altLang="en-US" sz="4400" dirty="0">
                <a:solidFill>
                  <a:prstClr val="black"/>
                </a:solidFill>
                <a:latin typeface="Arial" panose="020B0604020202020204" pitchFamily="34" charset="0"/>
                <a:cs typeface="Arial" panose="020B0604020202020204" pitchFamily="34" charset="0"/>
              </a:rPr>
              <a:t>Who should you go to if you have a concern about the behaviour of another member of staff in relation to child/ vulnerable adult protection?</a:t>
            </a:r>
          </a:p>
          <a:p>
            <a:pPr marL="0" indent="0">
              <a:buNone/>
            </a:pPr>
            <a:endParaRPr lang="en-GB" dirty="0"/>
          </a:p>
        </p:txBody>
      </p:sp>
    </p:spTree>
    <p:extLst>
      <p:ext uri="{BB962C8B-B14F-4D97-AF65-F5344CB8AC3E}">
        <p14:creationId xmlns:p14="http://schemas.microsoft.com/office/powerpoint/2010/main" val="2278014898"/>
      </p:ext>
    </p:extLst>
  </p:cSld>
  <p:clrMapOvr>
    <a:masterClrMapping/>
  </p:clrMapOvr>
</p:sld>
</file>

<file path=ppt/theme/theme1.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id="{4D52573F-D550-4089-82F9-9B03B4E51562}" vid="{7CB3C40A-9324-4E9E-8588-6E15119122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5994</TotalTime>
  <Words>2850</Words>
  <Application>Microsoft Office PowerPoint</Application>
  <PresentationFormat>On-screen Show (4:3)</PresentationFormat>
  <Paragraphs>347</Paragraphs>
  <Slides>53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Museo 100</vt:lpstr>
      <vt:lpstr>Wingdings 2</vt:lpstr>
      <vt:lpstr>1_Office Theme</vt:lpstr>
      <vt:lpstr>Keeping Children and Vulnerable Adults Safe in Education 2019 Quiz  ARENA September 2019</vt:lpstr>
      <vt:lpstr>  Question 1        </vt:lpstr>
      <vt:lpstr>Answer 1</vt:lpstr>
      <vt:lpstr>Question 2</vt:lpstr>
      <vt:lpstr>Answer 2</vt:lpstr>
      <vt:lpstr>Question 3</vt:lpstr>
      <vt:lpstr>Answer 3</vt:lpstr>
      <vt:lpstr>Contact:</vt:lpstr>
      <vt:lpstr>Question 4</vt:lpstr>
      <vt:lpstr>Answer 4</vt:lpstr>
      <vt:lpstr>Question 5</vt:lpstr>
      <vt:lpstr>Answer 5</vt:lpstr>
      <vt:lpstr>ARENA Staff:</vt:lpstr>
      <vt:lpstr>ARENA Staff:</vt:lpstr>
      <vt:lpstr>ARENA Staff:</vt:lpstr>
      <vt:lpstr>Question 6</vt:lpstr>
      <vt:lpstr>Answer 6</vt:lpstr>
      <vt:lpstr>Question 7</vt:lpstr>
      <vt:lpstr>Answer 7</vt:lpstr>
      <vt:lpstr>Question 8</vt:lpstr>
      <vt:lpstr>Answer 8</vt:lpstr>
      <vt:lpstr>Question 10</vt:lpstr>
      <vt:lpstr>Answer 10</vt:lpstr>
      <vt:lpstr>Question 11</vt:lpstr>
      <vt:lpstr>Answer  11</vt:lpstr>
      <vt:lpstr>Question 12</vt:lpstr>
      <vt:lpstr>Answer 12</vt:lpstr>
      <vt:lpstr>Question 13</vt:lpstr>
      <vt:lpstr>Answer 13</vt:lpstr>
      <vt:lpstr>Question 14</vt:lpstr>
      <vt:lpstr>Answer 14</vt:lpstr>
      <vt:lpstr>Answer 14 Vulnerable Adults</vt:lpstr>
      <vt:lpstr>Question 15</vt:lpstr>
      <vt:lpstr>Answer 15</vt:lpstr>
      <vt:lpstr>Question 16</vt:lpstr>
      <vt:lpstr>Answer 16</vt:lpstr>
      <vt:lpstr>Question 17</vt:lpstr>
      <vt:lpstr>Answer 17</vt:lpstr>
      <vt:lpstr>Question 18</vt:lpstr>
      <vt:lpstr>Answer 18</vt:lpstr>
      <vt:lpstr>Question 19</vt:lpstr>
      <vt:lpstr>FGM, what should I do?</vt:lpstr>
      <vt:lpstr>Question 20</vt:lpstr>
      <vt:lpstr>PowerPoint Presentation</vt:lpstr>
      <vt:lpstr>Devon Safeguarding Adults Partnership (DSAP)</vt:lpstr>
      <vt:lpstr>Devon Domestic Violence </vt:lpstr>
      <vt:lpstr>Devon Safeguarding Children</vt:lpstr>
      <vt:lpstr>Cornwall Safeguarding Adults</vt:lpstr>
      <vt:lpstr>Cornwall Domestic Violence</vt:lpstr>
      <vt:lpstr>Cornwall Safeguarding Children</vt:lpstr>
      <vt:lpstr>Plymouth Safeguarding Adults</vt:lpstr>
      <vt:lpstr>Plymouth Domestic Violence</vt:lpstr>
      <vt:lpstr>Plymouth Safeguarding Children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Children and Vulnerable Adults Safe in Education 2019 Quiz</dc:title>
  <dc:creator>Joy Mounter</dc:creator>
  <cp:lastModifiedBy>Lowenna Jones</cp:lastModifiedBy>
  <cp:revision>46</cp:revision>
  <dcterms:created xsi:type="dcterms:W3CDTF">2019-08-02T18:43:41Z</dcterms:created>
  <dcterms:modified xsi:type="dcterms:W3CDTF">2019-09-05T08:28:56Z</dcterms:modified>
</cp:coreProperties>
</file>